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90" r:id="rId4"/>
    <p:sldId id="261" r:id="rId5"/>
    <p:sldId id="291" r:id="rId6"/>
    <p:sldId id="292" r:id="rId7"/>
    <p:sldId id="293" r:id="rId8"/>
    <p:sldId id="294" r:id="rId9"/>
    <p:sldId id="295" r:id="rId10"/>
    <p:sldId id="296"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E45E3A-9503-4145-B826-E88DFD03CED4}">
          <p14:sldIdLst>
            <p14:sldId id="256"/>
            <p14:sldId id="258"/>
            <p14:sldId id="290"/>
            <p14:sldId id="261"/>
            <p14:sldId id="291"/>
            <p14:sldId id="292"/>
            <p14:sldId id="293"/>
            <p14:sldId id="294"/>
            <p14:sldId id="295"/>
            <p14:sldId id="29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53D50-3B3B-E880-848A-6D1FBA2B5F0F}" name="McKenna Schneider" initials="MS" userId="S::mschneider27@unl.edu::2a23bb07-266a-4c39-a5ee-5cc75965e47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94065"/>
    <a:srgbClr val="D00000"/>
    <a:srgbClr val="E9EAE7"/>
    <a:srgbClr val="006E87"/>
    <a:srgbClr val="FFD74F"/>
    <a:srgbClr val="4A4A4A"/>
    <a:srgbClr val="259AB4"/>
    <a:srgbClr val="F58A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0" autoAdjust="0"/>
    <p:restoredTop sz="65714" autoAdjust="0"/>
  </p:normalViewPr>
  <p:slideViewPr>
    <p:cSldViewPr snapToGrid="0">
      <p:cViewPr varScale="1">
        <p:scale>
          <a:sx n="54" d="100"/>
          <a:sy n="54" d="100"/>
        </p:scale>
        <p:origin x="153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2BCFC-85C9-4926-AA6D-A4902C460893}" type="datetimeFigureOut">
              <a:rPr lang="en-US" smtClean="0"/>
              <a:t>5/16/2025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11604-9BF0-4617-A2D1-03FBFE0AAFA9}" type="slidenum">
              <a:rPr lang="en-US" smtClean="0"/>
              <a:t>‹#›</a:t>
            </a:fld>
            <a:endParaRPr lang="en-US" dirty="0"/>
          </a:p>
        </p:txBody>
      </p:sp>
    </p:spTree>
    <p:extLst>
      <p:ext uri="{BB962C8B-B14F-4D97-AF65-F5344CB8AC3E}">
        <p14:creationId xmlns:p14="http://schemas.microsoft.com/office/powerpoint/2010/main" val="109710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11604-9BF0-4617-A2D1-03FBFE0AAFA9}" type="slidenum">
              <a:rPr lang="en-US" smtClean="0"/>
              <a:t>1</a:t>
            </a:fld>
            <a:endParaRPr lang="en-US" dirty="0"/>
          </a:p>
        </p:txBody>
      </p:sp>
    </p:spTree>
    <p:extLst>
      <p:ext uri="{BB962C8B-B14F-4D97-AF65-F5344CB8AC3E}">
        <p14:creationId xmlns:p14="http://schemas.microsoft.com/office/powerpoint/2010/main" val="391513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2F2A-AE57-BC3E-2C39-7F1F86325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EF307-03EE-7084-3DE4-4148A6566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600862-E66C-0A81-43D7-8793CF626A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BA2290-45B9-63F4-9A30-A3C9241C1A3F}"/>
              </a:ext>
            </a:extLst>
          </p:cNvPr>
          <p:cNvSpPr>
            <a:spLocks noGrp="1"/>
          </p:cNvSpPr>
          <p:nvPr>
            <p:ph type="sldNum" sz="quarter" idx="5"/>
          </p:nvPr>
        </p:nvSpPr>
        <p:spPr/>
        <p:txBody>
          <a:bodyPr/>
          <a:lstStyle/>
          <a:p>
            <a:fld id="{1EB11604-9BF0-4617-A2D1-03FBFE0AAFA9}" type="slidenum">
              <a:rPr lang="en-US" smtClean="0"/>
              <a:t>10</a:t>
            </a:fld>
            <a:endParaRPr lang="en-US" dirty="0"/>
          </a:p>
        </p:txBody>
      </p:sp>
    </p:spTree>
    <p:extLst>
      <p:ext uri="{BB962C8B-B14F-4D97-AF65-F5344CB8AC3E}">
        <p14:creationId xmlns:p14="http://schemas.microsoft.com/office/powerpoint/2010/main" val="384392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11604-9BF0-4617-A2D1-03FBFE0AAFA9}" type="slidenum">
              <a:rPr lang="en-US" smtClean="0"/>
              <a:t>2</a:t>
            </a:fld>
            <a:endParaRPr lang="en-US" dirty="0"/>
          </a:p>
        </p:txBody>
      </p:sp>
    </p:spTree>
    <p:extLst>
      <p:ext uri="{BB962C8B-B14F-4D97-AF65-F5344CB8AC3E}">
        <p14:creationId xmlns:p14="http://schemas.microsoft.com/office/powerpoint/2010/main" val="81585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rPr>
              <a:t>There are generally two types of violence. Predatory or Instrumental violence is characterized by hunting behavior. There is an identifiable target with identifiable behaviors as the person(s) move towards an attack. Conversely, affective or reactive violence occurs when someone is threatened. </a:t>
            </a:r>
            <a:r>
              <a:rPr lang="en-US" sz="1800">
                <a:effectLst/>
              </a:rPr>
              <a:t>Little planning occurs prior to the violent act.</a:t>
            </a:r>
            <a:endParaRPr lang="en-US" dirty="0"/>
          </a:p>
        </p:txBody>
      </p:sp>
      <p:sp>
        <p:nvSpPr>
          <p:cNvPr id="4" name="Slide Number Placeholder 3"/>
          <p:cNvSpPr>
            <a:spLocks noGrp="1"/>
          </p:cNvSpPr>
          <p:nvPr>
            <p:ph type="sldNum" sz="quarter" idx="5"/>
          </p:nvPr>
        </p:nvSpPr>
        <p:spPr/>
        <p:txBody>
          <a:bodyPr/>
          <a:lstStyle/>
          <a:p>
            <a:fld id="{1EB11604-9BF0-4617-A2D1-03FBFE0AAFA9}" type="slidenum">
              <a:rPr lang="en-US" smtClean="0"/>
              <a:t>3</a:t>
            </a:fld>
            <a:endParaRPr lang="en-US" dirty="0"/>
          </a:p>
        </p:txBody>
      </p:sp>
    </p:spTree>
    <p:extLst>
      <p:ext uri="{BB962C8B-B14F-4D97-AF65-F5344CB8AC3E}">
        <p14:creationId xmlns:p14="http://schemas.microsoft.com/office/powerpoint/2010/main" val="227281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profile for someone who is moving toward targeted violence. Instead, we look for behaviors that may indicate the person is considering violence. This begins with a grievance or motive. The grievance may be real or imagined. Many of us have grievances, but don’t consider violence as an option to solving our issues. We become concerned when a person begins to consider violence as a justified means of solving their problem, addressing their grievance or moving their point of view forward. Examples of behaviors associated with ideation include comments about violence being justified, social media posts glorifying violence. Etc. Another level of escalation occurs when the person begins researching way to carry our a violent act. This can be an internet search, physically shopping for weapons or ammunition, looking at how other attacks have been carried out, etc. This could also include testing security or seeing how close one can get to the target. Once a person begins amassing supplies for the attack, making plans for suicide or breaking social ties they may be in the preparation stage. This is often our final opportunity to intervene before they breach security and carry out an attack. </a:t>
            </a:r>
          </a:p>
        </p:txBody>
      </p:sp>
      <p:sp>
        <p:nvSpPr>
          <p:cNvPr id="4" name="Slide Number Placeholder 3"/>
          <p:cNvSpPr>
            <a:spLocks noGrp="1"/>
          </p:cNvSpPr>
          <p:nvPr>
            <p:ph type="sldNum" sz="quarter" idx="5"/>
          </p:nvPr>
        </p:nvSpPr>
        <p:spPr/>
        <p:txBody>
          <a:bodyPr/>
          <a:lstStyle/>
          <a:p>
            <a:fld id="{1EB11604-9BF0-4617-A2D1-03FBFE0AAFA9}" type="slidenum">
              <a:rPr lang="en-US" smtClean="0"/>
              <a:t>4</a:t>
            </a:fld>
            <a:endParaRPr lang="en-US" dirty="0"/>
          </a:p>
        </p:txBody>
      </p:sp>
    </p:spTree>
    <p:extLst>
      <p:ext uri="{BB962C8B-B14F-4D97-AF65-F5344CB8AC3E}">
        <p14:creationId xmlns:p14="http://schemas.microsoft.com/office/powerpoint/2010/main" val="100127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72CF0-18A8-724F-6838-51D094B1D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6AC80-493F-40F9-22BF-32847F57F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4C1DA-6F51-96BF-21C0-C2B3163DCD3B}"/>
              </a:ext>
            </a:extLst>
          </p:cNvPr>
          <p:cNvSpPr>
            <a:spLocks noGrp="1"/>
          </p:cNvSpPr>
          <p:nvPr>
            <p:ph type="body" idx="1"/>
          </p:nvPr>
        </p:nvSpPr>
        <p:spPr/>
        <p:txBody>
          <a:bodyPr/>
          <a:lstStyle/>
          <a:p>
            <a:r>
              <a:rPr lang="en-US" dirty="0"/>
              <a:t>An important role for community health workers is to promote awareness in the community about what to look for and report if someone is concerned about violence. </a:t>
            </a:r>
          </a:p>
          <a:p>
            <a:endParaRPr lang="en-US" dirty="0"/>
          </a:p>
          <a:p>
            <a:r>
              <a:rPr lang="en-US" dirty="0"/>
              <a:t>You can educate those you are working with by emphasizing there is no profile and that reporting concerns help move the person off the path to violence. </a:t>
            </a:r>
          </a:p>
        </p:txBody>
      </p:sp>
      <p:sp>
        <p:nvSpPr>
          <p:cNvPr id="4" name="Slide Number Placeholder 3">
            <a:extLst>
              <a:ext uri="{FF2B5EF4-FFF2-40B4-BE49-F238E27FC236}">
                <a16:creationId xmlns:a16="http://schemas.microsoft.com/office/drawing/2014/main" id="{8202221F-7A98-2D27-B79F-7E5C80E391A0}"/>
              </a:ext>
            </a:extLst>
          </p:cNvPr>
          <p:cNvSpPr>
            <a:spLocks noGrp="1"/>
          </p:cNvSpPr>
          <p:nvPr>
            <p:ph type="sldNum" sz="quarter" idx="5"/>
          </p:nvPr>
        </p:nvSpPr>
        <p:spPr/>
        <p:txBody>
          <a:bodyPr/>
          <a:lstStyle/>
          <a:p>
            <a:fld id="{1EB11604-9BF0-4617-A2D1-03FBFE0AAFA9}" type="slidenum">
              <a:rPr lang="en-US" smtClean="0"/>
              <a:t>5</a:t>
            </a:fld>
            <a:endParaRPr lang="en-US" dirty="0"/>
          </a:p>
        </p:txBody>
      </p:sp>
    </p:spTree>
    <p:extLst>
      <p:ext uri="{BB962C8B-B14F-4D97-AF65-F5344CB8AC3E}">
        <p14:creationId xmlns:p14="http://schemas.microsoft.com/office/powerpoint/2010/main" val="151953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9C666-8841-1399-2775-A9EF5657E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194DF-EDC4-6FC4-A286-E430CD543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9942FD-7451-25A4-AA0A-5B8A5F9F2237}"/>
              </a:ext>
            </a:extLst>
          </p:cNvPr>
          <p:cNvSpPr>
            <a:spLocks noGrp="1"/>
          </p:cNvSpPr>
          <p:nvPr>
            <p:ph type="body" idx="1"/>
          </p:nvPr>
        </p:nvSpPr>
        <p:spPr/>
        <p:txBody>
          <a:bodyPr/>
          <a:lstStyle/>
          <a:p>
            <a:r>
              <a:rPr lang="en-US" dirty="0"/>
              <a:t>We understand it is difficult to report someone you love or care about. Generally people hesitate to report behaviors of concern that occur in isolation or only once. They are more apt to report someone if they are a threat to their family but not in their close circle of friends or family. Many decide to handle things on their own or will only tell someone they trust. Recognize there are many different barriers to reporting. </a:t>
            </a:r>
          </a:p>
        </p:txBody>
      </p:sp>
      <p:sp>
        <p:nvSpPr>
          <p:cNvPr id="4" name="Slide Number Placeholder 3">
            <a:extLst>
              <a:ext uri="{FF2B5EF4-FFF2-40B4-BE49-F238E27FC236}">
                <a16:creationId xmlns:a16="http://schemas.microsoft.com/office/drawing/2014/main" id="{2049E36B-F714-9F55-86F4-7F2D667D385F}"/>
              </a:ext>
            </a:extLst>
          </p:cNvPr>
          <p:cNvSpPr>
            <a:spLocks noGrp="1"/>
          </p:cNvSpPr>
          <p:nvPr>
            <p:ph type="sldNum" sz="quarter" idx="5"/>
          </p:nvPr>
        </p:nvSpPr>
        <p:spPr/>
        <p:txBody>
          <a:bodyPr/>
          <a:lstStyle/>
          <a:p>
            <a:fld id="{1EB11604-9BF0-4617-A2D1-03FBFE0AAFA9}" type="slidenum">
              <a:rPr lang="en-US" smtClean="0"/>
              <a:t>6</a:t>
            </a:fld>
            <a:endParaRPr lang="en-US" dirty="0"/>
          </a:p>
        </p:txBody>
      </p:sp>
    </p:spTree>
    <p:extLst>
      <p:ext uri="{BB962C8B-B14F-4D97-AF65-F5344CB8AC3E}">
        <p14:creationId xmlns:p14="http://schemas.microsoft.com/office/powerpoint/2010/main" val="208834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5F5FF-5596-E457-5F2D-B437663A2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FB235-D628-0DAD-7B12-9D5EAD784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33CF1-D84A-0006-C217-5C18230DA28F}"/>
              </a:ext>
            </a:extLst>
          </p:cNvPr>
          <p:cNvSpPr>
            <a:spLocks noGrp="1"/>
          </p:cNvSpPr>
          <p:nvPr>
            <p:ph type="body" idx="1"/>
          </p:nvPr>
        </p:nvSpPr>
        <p:spPr/>
        <p:txBody>
          <a:bodyPr/>
          <a:lstStyle/>
          <a:p>
            <a:r>
              <a:rPr lang="en-US" dirty="0"/>
              <a:t>Some of the barriers include issues surrounding trust. Others reflect a person’s desire to stay out of the situation. Some behaviors are not reported because people don’t recognize the significance of a behavior. Still others may face significant cultural barriers to reporting. </a:t>
            </a:r>
          </a:p>
        </p:txBody>
      </p:sp>
      <p:sp>
        <p:nvSpPr>
          <p:cNvPr id="4" name="Slide Number Placeholder 3">
            <a:extLst>
              <a:ext uri="{FF2B5EF4-FFF2-40B4-BE49-F238E27FC236}">
                <a16:creationId xmlns:a16="http://schemas.microsoft.com/office/drawing/2014/main" id="{B34481D7-FFBF-D4E4-5A0B-6184ADCD457B}"/>
              </a:ext>
            </a:extLst>
          </p:cNvPr>
          <p:cNvSpPr>
            <a:spLocks noGrp="1"/>
          </p:cNvSpPr>
          <p:nvPr>
            <p:ph type="sldNum" sz="quarter" idx="5"/>
          </p:nvPr>
        </p:nvSpPr>
        <p:spPr/>
        <p:txBody>
          <a:bodyPr/>
          <a:lstStyle/>
          <a:p>
            <a:fld id="{1EB11604-9BF0-4617-A2D1-03FBFE0AAFA9}" type="slidenum">
              <a:rPr lang="en-US" smtClean="0"/>
              <a:t>7</a:t>
            </a:fld>
            <a:endParaRPr lang="en-US" dirty="0"/>
          </a:p>
        </p:txBody>
      </p:sp>
    </p:spTree>
    <p:extLst>
      <p:ext uri="{BB962C8B-B14F-4D97-AF65-F5344CB8AC3E}">
        <p14:creationId xmlns:p14="http://schemas.microsoft.com/office/powerpoint/2010/main" val="280083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82F9D-4FE5-0D5D-CEA5-A2D5ECA39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EBDBA-2ADF-7BAE-F42E-4F64395EB3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B67E97-3F19-0A95-41C5-FC2D79B9AD0B}"/>
              </a:ext>
            </a:extLst>
          </p:cNvPr>
          <p:cNvSpPr>
            <a:spLocks noGrp="1"/>
          </p:cNvSpPr>
          <p:nvPr>
            <p:ph type="body" idx="1"/>
          </p:nvPr>
        </p:nvSpPr>
        <p:spPr/>
        <p:txBody>
          <a:bodyPr/>
          <a:lstStyle/>
          <a:p>
            <a:r>
              <a:rPr lang="en-US" dirty="0"/>
              <a:t>As a community health worker, you are viewed as a trusted reporting source. Thus, you may be the one who receives a report. Follow these three steps if you get a report. </a:t>
            </a:r>
          </a:p>
          <a:p>
            <a:endParaRPr lang="en-US" dirty="0"/>
          </a:p>
          <a:p>
            <a:r>
              <a:rPr lang="en-US" dirty="0"/>
              <a:t>First, relax. And get as much information as you can about their concern.</a:t>
            </a:r>
          </a:p>
          <a:p>
            <a:endParaRPr lang="en-US" dirty="0"/>
          </a:p>
          <a:p>
            <a:r>
              <a:rPr lang="en-US" dirty="0"/>
              <a:t>Second, make sure the person making the report is safe.</a:t>
            </a:r>
          </a:p>
          <a:p>
            <a:endParaRPr lang="en-US" dirty="0"/>
          </a:p>
          <a:p>
            <a:r>
              <a:rPr lang="en-US" dirty="0"/>
              <a:t>And third, check with the reporter to see if they are okay with you involving others who may be able to help them more than you can. </a:t>
            </a:r>
          </a:p>
        </p:txBody>
      </p:sp>
      <p:sp>
        <p:nvSpPr>
          <p:cNvPr id="4" name="Slide Number Placeholder 3">
            <a:extLst>
              <a:ext uri="{FF2B5EF4-FFF2-40B4-BE49-F238E27FC236}">
                <a16:creationId xmlns:a16="http://schemas.microsoft.com/office/drawing/2014/main" id="{3AF93A0B-A54F-747A-C260-22EF081D3A4E}"/>
              </a:ext>
            </a:extLst>
          </p:cNvPr>
          <p:cNvSpPr>
            <a:spLocks noGrp="1"/>
          </p:cNvSpPr>
          <p:nvPr>
            <p:ph type="sldNum" sz="quarter" idx="5"/>
          </p:nvPr>
        </p:nvSpPr>
        <p:spPr/>
        <p:txBody>
          <a:bodyPr/>
          <a:lstStyle/>
          <a:p>
            <a:fld id="{1EB11604-9BF0-4617-A2D1-03FBFE0AAFA9}" type="slidenum">
              <a:rPr lang="en-US" smtClean="0"/>
              <a:t>8</a:t>
            </a:fld>
            <a:endParaRPr lang="en-US" dirty="0"/>
          </a:p>
        </p:txBody>
      </p:sp>
    </p:spTree>
    <p:extLst>
      <p:ext uri="{BB962C8B-B14F-4D97-AF65-F5344CB8AC3E}">
        <p14:creationId xmlns:p14="http://schemas.microsoft.com/office/powerpoint/2010/main" val="309900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4547C-BAC8-7E02-6884-63DB359CC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F8FC2-E771-6FF3-A61B-ED868B4CF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3FBBC-145B-B402-C916-E540859D2FF9}"/>
              </a:ext>
            </a:extLst>
          </p:cNvPr>
          <p:cNvSpPr>
            <a:spLocks noGrp="1"/>
          </p:cNvSpPr>
          <p:nvPr>
            <p:ph type="body" idx="1"/>
          </p:nvPr>
        </p:nvSpPr>
        <p:spPr/>
        <p:txBody>
          <a:bodyPr/>
          <a:lstStyle/>
          <a:p>
            <a:r>
              <a:rPr lang="en-US" dirty="0"/>
              <a:t>If they hesitate to let you involve other people, talk about why they are hesitant and what you might do to help assuage their concerns. If needed, help the reporter make a plan to stay safe. </a:t>
            </a:r>
          </a:p>
        </p:txBody>
      </p:sp>
      <p:sp>
        <p:nvSpPr>
          <p:cNvPr id="4" name="Slide Number Placeholder 3">
            <a:extLst>
              <a:ext uri="{FF2B5EF4-FFF2-40B4-BE49-F238E27FC236}">
                <a16:creationId xmlns:a16="http://schemas.microsoft.com/office/drawing/2014/main" id="{D362AEC6-30EC-56B2-E703-1C7EA0148EB8}"/>
              </a:ext>
            </a:extLst>
          </p:cNvPr>
          <p:cNvSpPr>
            <a:spLocks noGrp="1"/>
          </p:cNvSpPr>
          <p:nvPr>
            <p:ph type="sldNum" sz="quarter" idx="5"/>
          </p:nvPr>
        </p:nvSpPr>
        <p:spPr/>
        <p:txBody>
          <a:bodyPr/>
          <a:lstStyle/>
          <a:p>
            <a:fld id="{1EB11604-9BF0-4617-A2D1-03FBFE0AAFA9}" type="slidenum">
              <a:rPr lang="en-US" smtClean="0"/>
              <a:t>9</a:t>
            </a:fld>
            <a:endParaRPr lang="en-US" dirty="0"/>
          </a:p>
        </p:txBody>
      </p:sp>
    </p:spTree>
    <p:extLst>
      <p:ext uri="{BB962C8B-B14F-4D97-AF65-F5344CB8AC3E}">
        <p14:creationId xmlns:p14="http://schemas.microsoft.com/office/powerpoint/2010/main" val="412008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4F9A-B52D-1127-E76C-23BB856F19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B041E9-F9CF-291D-47CA-60CB99C58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83A442-E5D0-3F9F-96F8-B3DE7828A9CF}"/>
              </a:ext>
            </a:extLst>
          </p:cNvPr>
          <p:cNvSpPr>
            <a:spLocks noGrp="1"/>
          </p:cNvSpPr>
          <p:nvPr>
            <p:ph type="dt" sz="half" idx="10"/>
          </p:nvPr>
        </p:nvSpPr>
        <p:spPr/>
        <p:txBody>
          <a:bodyPr/>
          <a:lstStyle/>
          <a:p>
            <a:fld id="{1CFF5253-946F-484A-A652-ABC19595B1F6}" type="datetimeFigureOut">
              <a:rPr lang="en-US" smtClean="0"/>
              <a:t>5/16/2025</a:t>
            </a:fld>
            <a:endParaRPr lang="en-US" dirty="0"/>
          </a:p>
        </p:txBody>
      </p:sp>
      <p:sp>
        <p:nvSpPr>
          <p:cNvPr id="5" name="Footer Placeholder 4">
            <a:extLst>
              <a:ext uri="{FF2B5EF4-FFF2-40B4-BE49-F238E27FC236}">
                <a16:creationId xmlns:a16="http://schemas.microsoft.com/office/drawing/2014/main" id="{C151B0F5-D57B-B455-022C-650977E32A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E9EC93-8D97-DAFA-322E-7290115C0E39}"/>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362755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FF65-0D7A-2F9B-FCB5-AE53C20243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CB0C49-5B48-FB2A-2EE9-339E59740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8137E-E221-A77C-DC40-7912612C715B}"/>
              </a:ext>
            </a:extLst>
          </p:cNvPr>
          <p:cNvSpPr>
            <a:spLocks noGrp="1"/>
          </p:cNvSpPr>
          <p:nvPr>
            <p:ph type="dt" sz="half" idx="10"/>
          </p:nvPr>
        </p:nvSpPr>
        <p:spPr/>
        <p:txBody>
          <a:bodyPr/>
          <a:lstStyle/>
          <a:p>
            <a:fld id="{1CFF5253-946F-484A-A652-ABC19595B1F6}" type="datetimeFigureOut">
              <a:rPr lang="en-US" smtClean="0"/>
              <a:t>5/16/2025</a:t>
            </a:fld>
            <a:endParaRPr lang="en-US" dirty="0"/>
          </a:p>
        </p:txBody>
      </p:sp>
      <p:sp>
        <p:nvSpPr>
          <p:cNvPr id="5" name="Footer Placeholder 4">
            <a:extLst>
              <a:ext uri="{FF2B5EF4-FFF2-40B4-BE49-F238E27FC236}">
                <a16:creationId xmlns:a16="http://schemas.microsoft.com/office/drawing/2014/main" id="{110731F1-8DA1-5237-0FF8-FFF5277F00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FEEA8A-515F-462D-45D3-CF1337BE25B3}"/>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300788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C490A7-7B82-1593-1B45-7831ADDAC0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4732EB-22F0-CD0E-E71C-B537F2C474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685A3-E433-B840-739C-E8D30730DE37}"/>
              </a:ext>
            </a:extLst>
          </p:cNvPr>
          <p:cNvSpPr>
            <a:spLocks noGrp="1"/>
          </p:cNvSpPr>
          <p:nvPr>
            <p:ph type="dt" sz="half" idx="10"/>
          </p:nvPr>
        </p:nvSpPr>
        <p:spPr/>
        <p:txBody>
          <a:bodyPr/>
          <a:lstStyle/>
          <a:p>
            <a:fld id="{1CFF5253-946F-484A-A652-ABC19595B1F6}" type="datetimeFigureOut">
              <a:rPr lang="en-US" smtClean="0"/>
              <a:t>5/16/2025</a:t>
            </a:fld>
            <a:endParaRPr lang="en-US" dirty="0"/>
          </a:p>
        </p:txBody>
      </p:sp>
      <p:sp>
        <p:nvSpPr>
          <p:cNvPr id="5" name="Footer Placeholder 4">
            <a:extLst>
              <a:ext uri="{FF2B5EF4-FFF2-40B4-BE49-F238E27FC236}">
                <a16:creationId xmlns:a16="http://schemas.microsoft.com/office/drawing/2014/main" id="{FEA0ABE7-2CC9-91EE-DDFA-CC97FBC08E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27EC88-E035-4F3B-5252-E05E4BEF4153}"/>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366918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36CF-D98D-C0A2-C63A-4B1D5D965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BDEAD-4248-FD0C-E48D-1294A83432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253D0-F7D0-B362-E50A-EB6CBE5A1FE6}"/>
              </a:ext>
            </a:extLst>
          </p:cNvPr>
          <p:cNvSpPr>
            <a:spLocks noGrp="1"/>
          </p:cNvSpPr>
          <p:nvPr>
            <p:ph type="dt" sz="half" idx="10"/>
          </p:nvPr>
        </p:nvSpPr>
        <p:spPr/>
        <p:txBody>
          <a:bodyPr/>
          <a:lstStyle/>
          <a:p>
            <a:fld id="{1CFF5253-946F-484A-A652-ABC19595B1F6}" type="datetimeFigureOut">
              <a:rPr lang="en-US" smtClean="0"/>
              <a:t>5/16/2025</a:t>
            </a:fld>
            <a:endParaRPr lang="en-US" dirty="0"/>
          </a:p>
        </p:txBody>
      </p:sp>
      <p:sp>
        <p:nvSpPr>
          <p:cNvPr id="5" name="Footer Placeholder 4">
            <a:extLst>
              <a:ext uri="{FF2B5EF4-FFF2-40B4-BE49-F238E27FC236}">
                <a16:creationId xmlns:a16="http://schemas.microsoft.com/office/drawing/2014/main" id="{9DDF3063-6B0E-3522-DB53-C9C1B9184F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D412EB-399C-87BF-1E52-757C7D9A3EC4}"/>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92793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F86D-A4AD-8F9A-2277-005A31804A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3A1A1A-B01D-7125-E3D4-EF8CAEEDB5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E2E94F-5F66-2843-4263-886E5944B3C8}"/>
              </a:ext>
            </a:extLst>
          </p:cNvPr>
          <p:cNvSpPr>
            <a:spLocks noGrp="1"/>
          </p:cNvSpPr>
          <p:nvPr>
            <p:ph type="dt" sz="half" idx="10"/>
          </p:nvPr>
        </p:nvSpPr>
        <p:spPr/>
        <p:txBody>
          <a:bodyPr/>
          <a:lstStyle/>
          <a:p>
            <a:fld id="{1CFF5253-946F-484A-A652-ABC19595B1F6}" type="datetimeFigureOut">
              <a:rPr lang="en-US" smtClean="0"/>
              <a:t>5/16/2025</a:t>
            </a:fld>
            <a:endParaRPr lang="en-US" dirty="0"/>
          </a:p>
        </p:txBody>
      </p:sp>
      <p:sp>
        <p:nvSpPr>
          <p:cNvPr id="5" name="Footer Placeholder 4">
            <a:extLst>
              <a:ext uri="{FF2B5EF4-FFF2-40B4-BE49-F238E27FC236}">
                <a16:creationId xmlns:a16="http://schemas.microsoft.com/office/drawing/2014/main" id="{97CFD7BF-7537-CDDE-5432-70F2DDF50B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B4C100-4F38-1D47-2582-8654AFC3C930}"/>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81250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A8C1-D727-3E2D-BCD0-79F61EA73B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7AF50-A718-AE9F-92EF-2006A35159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88AE13-E348-533A-5B9D-D5B294462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FFDCA9-E425-206C-827C-4DF8CABFAC6E}"/>
              </a:ext>
            </a:extLst>
          </p:cNvPr>
          <p:cNvSpPr>
            <a:spLocks noGrp="1"/>
          </p:cNvSpPr>
          <p:nvPr>
            <p:ph type="dt" sz="half" idx="10"/>
          </p:nvPr>
        </p:nvSpPr>
        <p:spPr/>
        <p:txBody>
          <a:bodyPr/>
          <a:lstStyle/>
          <a:p>
            <a:fld id="{1CFF5253-946F-484A-A652-ABC19595B1F6}" type="datetimeFigureOut">
              <a:rPr lang="en-US" smtClean="0"/>
              <a:t>5/16/2025</a:t>
            </a:fld>
            <a:endParaRPr lang="en-US" dirty="0"/>
          </a:p>
        </p:txBody>
      </p:sp>
      <p:sp>
        <p:nvSpPr>
          <p:cNvPr id="6" name="Footer Placeholder 5">
            <a:extLst>
              <a:ext uri="{FF2B5EF4-FFF2-40B4-BE49-F238E27FC236}">
                <a16:creationId xmlns:a16="http://schemas.microsoft.com/office/drawing/2014/main" id="{75B73CFB-007E-4C1C-1231-13EABB216F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20BA4B-C753-90B6-A7A3-F5B8E8652899}"/>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307609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E3F9-53A3-3A81-7760-42957DE7D7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D49597-1E64-02E0-9CAA-B5B220688E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9AB3A-6EBC-C85D-6C79-1161DD2D1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3F35BF-D577-0DB7-8035-B7B75D3FC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1633DD-5627-FA42-EDCA-5BFA972873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DDDE16-2CF5-8931-A354-2EA2D99EDF07}"/>
              </a:ext>
            </a:extLst>
          </p:cNvPr>
          <p:cNvSpPr>
            <a:spLocks noGrp="1"/>
          </p:cNvSpPr>
          <p:nvPr>
            <p:ph type="dt" sz="half" idx="10"/>
          </p:nvPr>
        </p:nvSpPr>
        <p:spPr/>
        <p:txBody>
          <a:bodyPr/>
          <a:lstStyle/>
          <a:p>
            <a:fld id="{1CFF5253-946F-484A-A652-ABC19595B1F6}" type="datetimeFigureOut">
              <a:rPr lang="en-US" smtClean="0"/>
              <a:t>5/16/2025</a:t>
            </a:fld>
            <a:endParaRPr lang="en-US" dirty="0"/>
          </a:p>
        </p:txBody>
      </p:sp>
      <p:sp>
        <p:nvSpPr>
          <p:cNvPr id="8" name="Footer Placeholder 7">
            <a:extLst>
              <a:ext uri="{FF2B5EF4-FFF2-40B4-BE49-F238E27FC236}">
                <a16:creationId xmlns:a16="http://schemas.microsoft.com/office/drawing/2014/main" id="{AB4BC761-4CCD-A8D3-99AA-1D426BA26DC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93AEB27-FB3A-EEA4-CCAC-0BAD15E733BC}"/>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411708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7D15-E8E3-41B9-FFE3-9B88FBA145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C25628-78C4-9F80-C590-A58083B6AE20}"/>
              </a:ext>
            </a:extLst>
          </p:cNvPr>
          <p:cNvSpPr>
            <a:spLocks noGrp="1"/>
          </p:cNvSpPr>
          <p:nvPr>
            <p:ph type="dt" sz="half" idx="10"/>
          </p:nvPr>
        </p:nvSpPr>
        <p:spPr/>
        <p:txBody>
          <a:bodyPr/>
          <a:lstStyle/>
          <a:p>
            <a:fld id="{1CFF5253-946F-484A-A652-ABC19595B1F6}" type="datetimeFigureOut">
              <a:rPr lang="en-US" smtClean="0"/>
              <a:t>5/16/2025</a:t>
            </a:fld>
            <a:endParaRPr lang="en-US" dirty="0"/>
          </a:p>
        </p:txBody>
      </p:sp>
      <p:sp>
        <p:nvSpPr>
          <p:cNvPr id="4" name="Footer Placeholder 3">
            <a:extLst>
              <a:ext uri="{FF2B5EF4-FFF2-40B4-BE49-F238E27FC236}">
                <a16:creationId xmlns:a16="http://schemas.microsoft.com/office/drawing/2014/main" id="{5FB7CFE3-2ACE-4132-4FEB-276BF63BFD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5686E9-196C-F633-10B5-40CBAF1A6AFB}"/>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282302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9AFF59-F5BA-454A-6193-CC51E441DE3D}"/>
              </a:ext>
            </a:extLst>
          </p:cNvPr>
          <p:cNvSpPr>
            <a:spLocks noGrp="1"/>
          </p:cNvSpPr>
          <p:nvPr>
            <p:ph type="dt" sz="half" idx="10"/>
          </p:nvPr>
        </p:nvSpPr>
        <p:spPr/>
        <p:txBody>
          <a:bodyPr/>
          <a:lstStyle/>
          <a:p>
            <a:fld id="{1CFF5253-946F-484A-A652-ABC19595B1F6}" type="datetimeFigureOut">
              <a:rPr lang="en-US" smtClean="0"/>
              <a:t>5/16/2025</a:t>
            </a:fld>
            <a:endParaRPr lang="en-US" dirty="0"/>
          </a:p>
        </p:txBody>
      </p:sp>
      <p:sp>
        <p:nvSpPr>
          <p:cNvPr id="3" name="Footer Placeholder 2">
            <a:extLst>
              <a:ext uri="{FF2B5EF4-FFF2-40B4-BE49-F238E27FC236}">
                <a16:creationId xmlns:a16="http://schemas.microsoft.com/office/drawing/2014/main" id="{0A6773AA-5F01-CBD5-F224-AA4BB8B27B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B34AE5-F13D-3BC4-6A27-A542CDE0CA1E}"/>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162220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C7FE-5786-183D-2495-BCC281778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5DC7BA-E310-56F0-9B04-8ABB263F1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AAF86-7916-DFA4-FC47-E3140CEF7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B51C18-DBF6-A7D2-8222-60B059B53B86}"/>
              </a:ext>
            </a:extLst>
          </p:cNvPr>
          <p:cNvSpPr>
            <a:spLocks noGrp="1"/>
          </p:cNvSpPr>
          <p:nvPr>
            <p:ph type="dt" sz="half" idx="10"/>
          </p:nvPr>
        </p:nvSpPr>
        <p:spPr/>
        <p:txBody>
          <a:bodyPr/>
          <a:lstStyle/>
          <a:p>
            <a:fld id="{1CFF5253-946F-484A-A652-ABC19595B1F6}" type="datetimeFigureOut">
              <a:rPr lang="en-US" smtClean="0"/>
              <a:t>5/16/2025</a:t>
            </a:fld>
            <a:endParaRPr lang="en-US" dirty="0"/>
          </a:p>
        </p:txBody>
      </p:sp>
      <p:sp>
        <p:nvSpPr>
          <p:cNvPr id="6" name="Footer Placeholder 5">
            <a:extLst>
              <a:ext uri="{FF2B5EF4-FFF2-40B4-BE49-F238E27FC236}">
                <a16:creationId xmlns:a16="http://schemas.microsoft.com/office/drawing/2014/main" id="{E29BE7B1-9E7A-D0A3-76B4-BE3C3B2442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0C7EDD-362E-4D92-8D00-82CDBCA3A22C}"/>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296562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8E5-EBEC-E155-BB02-8640A6FFC4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F07FB-2010-99D3-46C5-4AB84846F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26E97D-D046-5AD2-2731-0833F0427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D42C04-C9E1-B5E2-8552-A0D32B89DBF9}"/>
              </a:ext>
            </a:extLst>
          </p:cNvPr>
          <p:cNvSpPr>
            <a:spLocks noGrp="1"/>
          </p:cNvSpPr>
          <p:nvPr>
            <p:ph type="dt" sz="half" idx="10"/>
          </p:nvPr>
        </p:nvSpPr>
        <p:spPr/>
        <p:txBody>
          <a:bodyPr/>
          <a:lstStyle/>
          <a:p>
            <a:fld id="{1CFF5253-946F-484A-A652-ABC19595B1F6}" type="datetimeFigureOut">
              <a:rPr lang="en-US" smtClean="0"/>
              <a:t>5/16/2025</a:t>
            </a:fld>
            <a:endParaRPr lang="en-US" dirty="0"/>
          </a:p>
        </p:txBody>
      </p:sp>
      <p:sp>
        <p:nvSpPr>
          <p:cNvPr id="6" name="Footer Placeholder 5">
            <a:extLst>
              <a:ext uri="{FF2B5EF4-FFF2-40B4-BE49-F238E27FC236}">
                <a16:creationId xmlns:a16="http://schemas.microsoft.com/office/drawing/2014/main" id="{B45AA258-5AF5-5945-1837-5D4CF886E5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9C7B79-F36E-1887-8082-783AFF6F2936}"/>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142651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0A42CD-1CB5-202C-B5BF-7C71B53A9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913F5-0959-B990-F365-3D530E6FB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AC403-577E-6262-82D1-6734703FB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FF5253-946F-484A-A652-ABC19595B1F6}" type="datetimeFigureOut">
              <a:rPr lang="en-US" smtClean="0"/>
              <a:t>5/16/2025</a:t>
            </a:fld>
            <a:endParaRPr lang="en-US" dirty="0"/>
          </a:p>
        </p:txBody>
      </p:sp>
      <p:sp>
        <p:nvSpPr>
          <p:cNvPr id="5" name="Footer Placeholder 4">
            <a:extLst>
              <a:ext uri="{FF2B5EF4-FFF2-40B4-BE49-F238E27FC236}">
                <a16:creationId xmlns:a16="http://schemas.microsoft.com/office/drawing/2014/main" id="{39815B8F-E00C-2A5C-19E6-A6B0AC6D5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A2AD4C6-E62E-5192-F9CE-738205EBF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DDEA26-977B-42C8-9A1F-4060C80174F3}" type="slidenum">
              <a:rPr lang="en-US" smtClean="0"/>
              <a:t>‹#›</a:t>
            </a:fld>
            <a:endParaRPr lang="en-US" dirty="0"/>
          </a:p>
        </p:txBody>
      </p:sp>
    </p:spTree>
    <p:extLst>
      <p:ext uri="{BB962C8B-B14F-4D97-AF65-F5344CB8AC3E}">
        <p14:creationId xmlns:p14="http://schemas.microsoft.com/office/powerpoint/2010/main" val="145644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hyperlink" Target="https://www.bing.com/search?q=Elaine+May"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4108E9D-866B-1955-F700-2D48A16054DA}"/>
              </a:ext>
            </a:extLst>
          </p:cNvPr>
          <p:cNvSpPr txBox="1"/>
          <p:nvPr/>
        </p:nvSpPr>
        <p:spPr>
          <a:xfrm>
            <a:off x="809626" y="3742402"/>
            <a:ext cx="7720060" cy="2308324"/>
          </a:xfrm>
          <a:prstGeom prst="rect">
            <a:avLst/>
          </a:prstGeom>
          <a:noFill/>
        </p:spPr>
        <p:txBody>
          <a:bodyPr wrap="square" rtlCol="0">
            <a:spAutoFit/>
          </a:bodyPr>
          <a:lstStyle/>
          <a:p>
            <a:r>
              <a:rPr lang="en-US" sz="5400" b="1" dirty="0">
                <a:solidFill>
                  <a:srgbClr val="4A4A4A"/>
                </a:solidFill>
                <a:latin typeface="Oswald" pitchFamily="2" charset="0"/>
              </a:rPr>
              <a:t>DISTRUPTING THE </a:t>
            </a:r>
            <a:br>
              <a:rPr lang="en-US" sz="5400" b="1" dirty="0">
                <a:solidFill>
                  <a:srgbClr val="4A4A4A"/>
                </a:solidFill>
                <a:latin typeface="Oswald" pitchFamily="2" charset="0"/>
              </a:rPr>
            </a:br>
            <a:r>
              <a:rPr lang="en-US" sz="5400" b="1" dirty="0">
                <a:solidFill>
                  <a:srgbClr val="4A4A4A"/>
                </a:solidFill>
                <a:latin typeface="Oswald" pitchFamily="2" charset="0"/>
              </a:rPr>
              <a:t>PATH TO VIOLENCE: </a:t>
            </a:r>
          </a:p>
          <a:p>
            <a:r>
              <a:rPr lang="en-US" sz="3600" b="1" dirty="0">
                <a:solidFill>
                  <a:srgbClr val="4A4A4A"/>
                </a:solidFill>
                <a:latin typeface="Calibri" panose="020F0502020204030204" pitchFamily="34" charset="0"/>
                <a:ea typeface="Calibri" panose="020F0502020204030204" pitchFamily="34" charset="0"/>
                <a:cs typeface="Calibri" panose="020F0502020204030204" pitchFamily="34" charset="0"/>
              </a:rPr>
              <a:t>Community Heath Worker Orientation </a:t>
            </a:r>
          </a:p>
        </p:txBody>
      </p:sp>
      <p:cxnSp>
        <p:nvCxnSpPr>
          <p:cNvPr id="3" name="Straight Connector 2">
            <a:extLst>
              <a:ext uri="{FF2B5EF4-FFF2-40B4-BE49-F238E27FC236}">
                <a16:creationId xmlns:a16="http://schemas.microsoft.com/office/drawing/2014/main" id="{0C8DE274-9974-F490-B597-AFB4BE9075F0}"/>
              </a:ext>
            </a:extLst>
          </p:cNvPr>
          <p:cNvCxnSpPr>
            <a:cxnSpLocks/>
          </p:cNvCxnSpPr>
          <p:nvPr/>
        </p:nvCxnSpPr>
        <p:spPr>
          <a:xfrm>
            <a:off x="6400800" y="5222365"/>
            <a:ext cx="57912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86270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56711-70BD-06D6-9DA0-3BDB4DE7A596}"/>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AE8B023-0DD3-5384-CE66-99EA30C07DB1}"/>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B4BA7551-A979-97BF-D059-7DAE70B9F94D}"/>
              </a:ext>
            </a:extLst>
          </p:cNvPr>
          <p:cNvSpPr/>
          <p:nvPr/>
        </p:nvSpPr>
        <p:spPr>
          <a:xfrm>
            <a:off x="3345356" y="397609"/>
            <a:ext cx="5496794"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TODAY’S TAKEAWAYS</a:t>
            </a:r>
            <a:endParaRPr lang="en-US" sz="4000" dirty="0">
              <a:solidFill>
                <a:srgbClr val="4A4A4A"/>
              </a:solidFill>
              <a:latin typeface="Oswald" pitchFamily="2" charset="0"/>
            </a:endParaRPr>
          </a:p>
        </p:txBody>
      </p:sp>
      <p:grpSp>
        <p:nvGrpSpPr>
          <p:cNvPr id="10" name="Group 9">
            <a:extLst>
              <a:ext uri="{FF2B5EF4-FFF2-40B4-BE49-F238E27FC236}">
                <a16:creationId xmlns:a16="http://schemas.microsoft.com/office/drawing/2014/main" id="{EB76D233-FAFE-D6F3-1FFC-6097F756B958}"/>
              </a:ext>
            </a:extLst>
          </p:cNvPr>
          <p:cNvGrpSpPr/>
          <p:nvPr/>
        </p:nvGrpSpPr>
        <p:grpSpPr>
          <a:xfrm>
            <a:off x="2469030" y="2260527"/>
            <a:ext cx="7253940" cy="830997"/>
            <a:chOff x="2555357" y="1646008"/>
            <a:chExt cx="7253940" cy="830997"/>
          </a:xfrm>
        </p:grpSpPr>
        <p:sp>
          <p:nvSpPr>
            <p:cNvPr id="2" name="Oval 1">
              <a:extLst>
                <a:ext uri="{FF2B5EF4-FFF2-40B4-BE49-F238E27FC236}">
                  <a16:creationId xmlns:a16="http://schemas.microsoft.com/office/drawing/2014/main" id="{9426D230-95BB-8D2F-4CE1-5D9E4898C70C}"/>
                </a:ext>
              </a:extLst>
            </p:cNvPr>
            <p:cNvSpPr/>
            <p:nvPr/>
          </p:nvSpPr>
          <p:spPr>
            <a:xfrm>
              <a:off x="2555357" y="1648414"/>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1</a:t>
              </a:r>
            </a:p>
          </p:txBody>
        </p:sp>
        <p:sp>
          <p:nvSpPr>
            <p:cNvPr id="6" name="TextBox 5">
              <a:extLst>
                <a:ext uri="{FF2B5EF4-FFF2-40B4-BE49-F238E27FC236}">
                  <a16:creationId xmlns:a16="http://schemas.microsoft.com/office/drawing/2014/main" id="{8B150D8F-06F5-ABEF-AFEA-10E3869AF462}"/>
                </a:ext>
              </a:extLst>
            </p:cNvPr>
            <p:cNvSpPr txBox="1"/>
            <p:nvPr/>
          </p:nvSpPr>
          <p:spPr>
            <a:xfrm>
              <a:off x="3403834" y="1646008"/>
              <a:ext cx="6405463" cy="830997"/>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There are often signs that someone is considering violence </a:t>
              </a:r>
            </a:p>
          </p:txBody>
        </p:sp>
      </p:grpSp>
      <p:sp>
        <p:nvSpPr>
          <p:cNvPr id="11" name="Oval 10">
            <a:extLst>
              <a:ext uri="{FF2B5EF4-FFF2-40B4-BE49-F238E27FC236}">
                <a16:creationId xmlns:a16="http://schemas.microsoft.com/office/drawing/2014/main" id="{C5F18BC2-CFE0-7231-C2C9-6FA53D076E6E}"/>
              </a:ext>
            </a:extLst>
          </p:cNvPr>
          <p:cNvSpPr/>
          <p:nvPr/>
        </p:nvSpPr>
        <p:spPr>
          <a:xfrm>
            <a:off x="2469030" y="3311999"/>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2</a:t>
            </a:r>
          </a:p>
        </p:txBody>
      </p:sp>
      <p:sp>
        <p:nvSpPr>
          <p:cNvPr id="12" name="Oval 11">
            <a:extLst>
              <a:ext uri="{FF2B5EF4-FFF2-40B4-BE49-F238E27FC236}">
                <a16:creationId xmlns:a16="http://schemas.microsoft.com/office/drawing/2014/main" id="{7F00C190-6BAF-484A-47FF-CA8C25ADECFE}"/>
              </a:ext>
            </a:extLst>
          </p:cNvPr>
          <p:cNvSpPr/>
          <p:nvPr/>
        </p:nvSpPr>
        <p:spPr>
          <a:xfrm>
            <a:off x="2469030" y="4361065"/>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3</a:t>
            </a:r>
          </a:p>
        </p:txBody>
      </p:sp>
      <p:sp>
        <p:nvSpPr>
          <p:cNvPr id="14" name="TextBox 13">
            <a:extLst>
              <a:ext uri="{FF2B5EF4-FFF2-40B4-BE49-F238E27FC236}">
                <a16:creationId xmlns:a16="http://schemas.microsoft.com/office/drawing/2014/main" id="{0CD70208-8AC4-4FF5-F63E-D06CB6E5742E}"/>
              </a:ext>
            </a:extLst>
          </p:cNvPr>
          <p:cNvSpPr txBox="1"/>
          <p:nvPr/>
        </p:nvSpPr>
        <p:spPr>
          <a:xfrm>
            <a:off x="3317507" y="3311999"/>
            <a:ext cx="5501290" cy="830997"/>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Promoting awareness of signs helps with the prevention of violence </a:t>
            </a:r>
          </a:p>
        </p:txBody>
      </p:sp>
      <p:sp>
        <p:nvSpPr>
          <p:cNvPr id="15" name="TextBox 14">
            <a:extLst>
              <a:ext uri="{FF2B5EF4-FFF2-40B4-BE49-F238E27FC236}">
                <a16:creationId xmlns:a16="http://schemas.microsoft.com/office/drawing/2014/main" id="{0929E648-2C9C-5566-8A23-0A960A9BF90D}"/>
              </a:ext>
            </a:extLst>
          </p:cNvPr>
          <p:cNvSpPr txBox="1"/>
          <p:nvPr/>
        </p:nvSpPr>
        <p:spPr>
          <a:xfrm>
            <a:off x="3317509" y="4361065"/>
            <a:ext cx="5931551" cy="830997"/>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You may be the trusted resource receiving a report about signs of violence </a:t>
            </a:r>
          </a:p>
        </p:txBody>
      </p:sp>
    </p:spTree>
    <p:custDataLst>
      <p:tags r:id="rId1"/>
    </p:custDataLst>
    <p:extLst>
      <p:ext uri="{BB962C8B-B14F-4D97-AF65-F5344CB8AC3E}">
        <p14:creationId xmlns:p14="http://schemas.microsoft.com/office/powerpoint/2010/main" val="156279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1ED61E8D-FFAC-9469-6D17-9723F673115D}"/>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07153B5-FE4F-01E0-7DAF-CE960096708A}"/>
              </a:ext>
            </a:extLst>
          </p:cNvPr>
          <p:cNvSpPr/>
          <p:nvPr/>
        </p:nvSpPr>
        <p:spPr>
          <a:xfrm>
            <a:off x="3345356" y="397609"/>
            <a:ext cx="5496794"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TODAY’S TAKEAWAYS</a:t>
            </a:r>
            <a:endParaRPr lang="en-US" sz="4000" dirty="0">
              <a:solidFill>
                <a:srgbClr val="4A4A4A"/>
              </a:solidFill>
              <a:latin typeface="Oswald" pitchFamily="2" charset="0"/>
            </a:endParaRPr>
          </a:p>
        </p:txBody>
      </p:sp>
      <p:grpSp>
        <p:nvGrpSpPr>
          <p:cNvPr id="10" name="Group 9">
            <a:extLst>
              <a:ext uri="{FF2B5EF4-FFF2-40B4-BE49-F238E27FC236}">
                <a16:creationId xmlns:a16="http://schemas.microsoft.com/office/drawing/2014/main" id="{69C5E3CA-BECF-73F0-2B2F-D1133618062F}"/>
              </a:ext>
            </a:extLst>
          </p:cNvPr>
          <p:cNvGrpSpPr/>
          <p:nvPr/>
        </p:nvGrpSpPr>
        <p:grpSpPr>
          <a:xfrm>
            <a:off x="2469030" y="2260527"/>
            <a:ext cx="7253940" cy="830997"/>
            <a:chOff x="2555357" y="1646008"/>
            <a:chExt cx="7253940" cy="830997"/>
          </a:xfrm>
        </p:grpSpPr>
        <p:sp>
          <p:nvSpPr>
            <p:cNvPr id="2" name="Oval 1">
              <a:extLst>
                <a:ext uri="{FF2B5EF4-FFF2-40B4-BE49-F238E27FC236}">
                  <a16:creationId xmlns:a16="http://schemas.microsoft.com/office/drawing/2014/main" id="{F69AE573-62B8-8328-8CB7-F6641C786ABA}"/>
                </a:ext>
              </a:extLst>
            </p:cNvPr>
            <p:cNvSpPr/>
            <p:nvPr/>
          </p:nvSpPr>
          <p:spPr>
            <a:xfrm>
              <a:off x="2555357" y="1648414"/>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1</a:t>
              </a:r>
            </a:p>
          </p:txBody>
        </p:sp>
        <p:sp>
          <p:nvSpPr>
            <p:cNvPr id="6" name="TextBox 5">
              <a:extLst>
                <a:ext uri="{FF2B5EF4-FFF2-40B4-BE49-F238E27FC236}">
                  <a16:creationId xmlns:a16="http://schemas.microsoft.com/office/drawing/2014/main" id="{4E823635-FEDD-413A-C11E-656DEDC46812}"/>
                </a:ext>
              </a:extLst>
            </p:cNvPr>
            <p:cNvSpPr txBox="1"/>
            <p:nvPr/>
          </p:nvSpPr>
          <p:spPr>
            <a:xfrm>
              <a:off x="3403834" y="1646008"/>
              <a:ext cx="6405463" cy="830997"/>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There are often signs that someone is considering violence </a:t>
              </a:r>
            </a:p>
          </p:txBody>
        </p:sp>
      </p:grpSp>
      <p:grpSp>
        <p:nvGrpSpPr>
          <p:cNvPr id="19" name="Group 18">
            <a:extLst>
              <a:ext uri="{FF2B5EF4-FFF2-40B4-BE49-F238E27FC236}">
                <a16:creationId xmlns:a16="http://schemas.microsoft.com/office/drawing/2014/main" id="{BC74BC12-BD57-FCC2-3BBC-ACDEE184B361}"/>
              </a:ext>
            </a:extLst>
          </p:cNvPr>
          <p:cNvGrpSpPr/>
          <p:nvPr/>
        </p:nvGrpSpPr>
        <p:grpSpPr>
          <a:xfrm>
            <a:off x="2469030" y="3311999"/>
            <a:ext cx="6349767" cy="830997"/>
            <a:chOff x="2469030" y="3311999"/>
            <a:chExt cx="6349767" cy="830997"/>
          </a:xfrm>
        </p:grpSpPr>
        <p:sp>
          <p:nvSpPr>
            <p:cNvPr id="11" name="Oval 10">
              <a:extLst>
                <a:ext uri="{FF2B5EF4-FFF2-40B4-BE49-F238E27FC236}">
                  <a16:creationId xmlns:a16="http://schemas.microsoft.com/office/drawing/2014/main" id="{065219E7-BBD3-C86A-7F84-3B231DDAD9EB}"/>
                </a:ext>
              </a:extLst>
            </p:cNvPr>
            <p:cNvSpPr/>
            <p:nvPr/>
          </p:nvSpPr>
          <p:spPr>
            <a:xfrm>
              <a:off x="2469030" y="3311999"/>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2</a:t>
              </a:r>
            </a:p>
          </p:txBody>
        </p:sp>
        <p:sp>
          <p:nvSpPr>
            <p:cNvPr id="14" name="TextBox 13">
              <a:extLst>
                <a:ext uri="{FF2B5EF4-FFF2-40B4-BE49-F238E27FC236}">
                  <a16:creationId xmlns:a16="http://schemas.microsoft.com/office/drawing/2014/main" id="{C08EC3AC-FE8F-15C5-E983-9F731B906187}"/>
                </a:ext>
              </a:extLst>
            </p:cNvPr>
            <p:cNvSpPr txBox="1"/>
            <p:nvPr/>
          </p:nvSpPr>
          <p:spPr>
            <a:xfrm>
              <a:off x="3317507" y="3311999"/>
              <a:ext cx="5501290" cy="830997"/>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Promoting awareness of signs helps with the prevention of violence </a:t>
              </a:r>
            </a:p>
          </p:txBody>
        </p:sp>
      </p:grpSp>
      <p:grpSp>
        <p:nvGrpSpPr>
          <p:cNvPr id="16" name="Group 15">
            <a:extLst>
              <a:ext uri="{FF2B5EF4-FFF2-40B4-BE49-F238E27FC236}">
                <a16:creationId xmlns:a16="http://schemas.microsoft.com/office/drawing/2014/main" id="{194B3144-72F6-C87E-A1DD-FCD7E37CA915}"/>
              </a:ext>
            </a:extLst>
          </p:cNvPr>
          <p:cNvGrpSpPr/>
          <p:nvPr/>
        </p:nvGrpSpPr>
        <p:grpSpPr>
          <a:xfrm>
            <a:off x="2469030" y="4361065"/>
            <a:ext cx="6780030" cy="830997"/>
            <a:chOff x="2469030" y="4361065"/>
            <a:chExt cx="6780030" cy="830997"/>
          </a:xfrm>
        </p:grpSpPr>
        <p:sp>
          <p:nvSpPr>
            <p:cNvPr id="12" name="Oval 11">
              <a:extLst>
                <a:ext uri="{FF2B5EF4-FFF2-40B4-BE49-F238E27FC236}">
                  <a16:creationId xmlns:a16="http://schemas.microsoft.com/office/drawing/2014/main" id="{38EBCC4D-CCF6-5FCD-8EA9-CF115B48D621}"/>
                </a:ext>
              </a:extLst>
            </p:cNvPr>
            <p:cNvSpPr/>
            <p:nvPr/>
          </p:nvSpPr>
          <p:spPr>
            <a:xfrm>
              <a:off x="2469030" y="4361065"/>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3</a:t>
              </a:r>
            </a:p>
          </p:txBody>
        </p:sp>
        <p:sp>
          <p:nvSpPr>
            <p:cNvPr id="15" name="TextBox 14">
              <a:extLst>
                <a:ext uri="{FF2B5EF4-FFF2-40B4-BE49-F238E27FC236}">
                  <a16:creationId xmlns:a16="http://schemas.microsoft.com/office/drawing/2014/main" id="{9F909619-8F3C-DC5F-05C1-54BC7B9A28FF}"/>
                </a:ext>
              </a:extLst>
            </p:cNvPr>
            <p:cNvSpPr txBox="1"/>
            <p:nvPr/>
          </p:nvSpPr>
          <p:spPr>
            <a:xfrm>
              <a:off x="3317509" y="4361065"/>
              <a:ext cx="5931551" cy="830997"/>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You may be the trusted resource receiving a report about signs of violence </a:t>
              </a:r>
            </a:p>
          </p:txBody>
        </p:sp>
      </p:grpSp>
    </p:spTree>
    <p:custDataLst>
      <p:tags r:id="rId1"/>
    </p:custDataLst>
    <p:extLst>
      <p:ext uri="{BB962C8B-B14F-4D97-AF65-F5344CB8AC3E}">
        <p14:creationId xmlns:p14="http://schemas.microsoft.com/office/powerpoint/2010/main" val="144924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900" decel="100000" fill="hold"/>
                                        <p:tgtEl>
                                          <p:spTgt spid="1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900" decel="100000" fill="hold"/>
                                        <p:tgtEl>
                                          <p:spTgt spid="1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79D5B-273E-9480-40AC-23DE1D8CEDB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F93F5DCE-7F0D-A220-1D1A-ACFB00A22398}"/>
              </a:ext>
            </a:extLst>
          </p:cNvPr>
          <p:cNvSpPr/>
          <p:nvPr/>
        </p:nvSpPr>
        <p:spPr>
          <a:xfrm>
            <a:off x="1607210" y="2031967"/>
            <a:ext cx="3200400" cy="1965960"/>
          </a:xfrm>
          <a:prstGeom prst="rect">
            <a:avLst/>
          </a:prstGeom>
          <a:blipFill>
            <a:blip r:embed="rId4">
              <a:extLst>
                <a:ext uri="{28A0092B-C50C-407E-A947-70E740481C1C}">
                  <a14:useLocalDpi xmlns:a14="http://schemas.microsoft.com/office/drawing/2010/main" val="0"/>
                </a:ext>
              </a:extLst>
            </a:blip>
            <a:stretch>
              <a:fillRect/>
            </a:stretch>
          </a:blipFill>
          <a:ln w="34925">
            <a:solidFill>
              <a:srgbClr val="C00000"/>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dirty="0"/>
          </a:p>
        </p:txBody>
      </p:sp>
      <p:grpSp>
        <p:nvGrpSpPr>
          <p:cNvPr id="8" name="Group 7">
            <a:extLst>
              <a:ext uri="{FF2B5EF4-FFF2-40B4-BE49-F238E27FC236}">
                <a16:creationId xmlns:a16="http://schemas.microsoft.com/office/drawing/2014/main" id="{A3D74707-DE06-AB07-938B-FFD3CEA3CB0E}"/>
              </a:ext>
            </a:extLst>
          </p:cNvPr>
          <p:cNvGrpSpPr/>
          <p:nvPr/>
        </p:nvGrpSpPr>
        <p:grpSpPr>
          <a:xfrm>
            <a:off x="1164089" y="4204011"/>
            <a:ext cx="9863819" cy="720000"/>
            <a:chOff x="1123680" y="3785627"/>
            <a:chExt cx="9863819" cy="720000"/>
          </a:xfrm>
        </p:grpSpPr>
        <p:sp>
          <p:nvSpPr>
            <p:cNvPr id="6" name="Rectangle 5">
              <a:extLst>
                <a:ext uri="{FF2B5EF4-FFF2-40B4-BE49-F238E27FC236}">
                  <a16:creationId xmlns:a16="http://schemas.microsoft.com/office/drawing/2014/main" id="{67FCC310-79CB-81EA-660D-C9629DD1EAE8}"/>
                </a:ext>
              </a:extLst>
            </p:cNvPr>
            <p:cNvSpPr/>
            <p:nvPr/>
          </p:nvSpPr>
          <p:spPr>
            <a:xfrm>
              <a:off x="1123680" y="3785627"/>
              <a:ext cx="432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1" name="Rectangle 10">
              <a:extLst>
                <a:ext uri="{FF2B5EF4-FFF2-40B4-BE49-F238E27FC236}">
                  <a16:creationId xmlns:a16="http://schemas.microsoft.com/office/drawing/2014/main" id="{C45CFEB7-8A4E-A549-FE22-45D2676DE3B2}"/>
                </a:ext>
              </a:extLst>
            </p:cNvPr>
            <p:cNvSpPr/>
            <p:nvPr/>
          </p:nvSpPr>
          <p:spPr>
            <a:xfrm>
              <a:off x="6667499" y="3785627"/>
              <a:ext cx="432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grpSp>
      <p:cxnSp>
        <p:nvCxnSpPr>
          <p:cNvPr id="2" name="Straight Connector 1">
            <a:extLst>
              <a:ext uri="{FF2B5EF4-FFF2-40B4-BE49-F238E27FC236}">
                <a16:creationId xmlns:a16="http://schemas.microsoft.com/office/drawing/2014/main" id="{4EA5DDE5-2180-FA9B-E340-75E170C79BBB}"/>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887C21ED-ACC2-15F5-37A4-750377C0BA1C}"/>
              </a:ext>
            </a:extLst>
          </p:cNvPr>
          <p:cNvSpPr/>
          <p:nvPr/>
        </p:nvSpPr>
        <p:spPr>
          <a:xfrm>
            <a:off x="3345356" y="397609"/>
            <a:ext cx="5496794"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TARGETED VIOLENCE </a:t>
            </a:r>
            <a:endParaRPr lang="en-US" sz="4000" dirty="0">
              <a:solidFill>
                <a:srgbClr val="4A4A4A"/>
              </a:solidFill>
              <a:latin typeface="Oswald" pitchFamily="2" charset="0"/>
            </a:endParaRPr>
          </a:p>
        </p:txBody>
      </p:sp>
      <p:sp>
        <p:nvSpPr>
          <p:cNvPr id="17" name="TextBox 16">
            <a:extLst>
              <a:ext uri="{FF2B5EF4-FFF2-40B4-BE49-F238E27FC236}">
                <a16:creationId xmlns:a16="http://schemas.microsoft.com/office/drawing/2014/main" id="{FB36A7F5-3139-9C80-4F22-E12D1E31791A}"/>
              </a:ext>
            </a:extLst>
          </p:cNvPr>
          <p:cNvSpPr txBox="1"/>
          <p:nvPr/>
        </p:nvSpPr>
        <p:spPr>
          <a:xfrm>
            <a:off x="6707908" y="4204011"/>
            <a:ext cx="432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800100">
              <a:lnSpc>
                <a:spcPct val="100000"/>
              </a:lnSpc>
              <a:spcBef>
                <a:spcPct val="0"/>
              </a:spcBef>
              <a:spcAft>
                <a:spcPct val="35000"/>
              </a:spcAft>
            </a:pPr>
            <a:r>
              <a:rPr lang="en-US" altLang="en-US" b="1" dirty="0">
                <a:solidFill>
                  <a:schemeClr val="tx1"/>
                </a:solidFill>
                <a:latin typeface="Lato" panose="020F0502020204030203" pitchFamily="34" charset="0"/>
                <a:ea typeface="Lato" panose="020F0502020204030203" pitchFamily="34" charset="0"/>
                <a:cs typeface="Lato" panose="020F0502020204030203" pitchFamily="34" charset="0"/>
              </a:rPr>
              <a:t>Reactive </a:t>
            </a:r>
            <a:r>
              <a:rPr lang="en-US" altLang="en-US" sz="1800" b="1" kern="1200" dirty="0">
                <a:solidFill>
                  <a:schemeClr val="tx1"/>
                </a:solidFill>
                <a:latin typeface="Lato" panose="020F0502020204030203" pitchFamily="34" charset="0"/>
                <a:ea typeface="Lato" panose="020F0502020204030203" pitchFamily="34" charset="0"/>
                <a:cs typeface="Lato" panose="020F0502020204030203" pitchFamily="34" charset="0"/>
              </a:rPr>
              <a:t>violence </a:t>
            </a:r>
            <a:r>
              <a:rPr lang="en-US" altLang="en-US" sz="1800" b="0" kern="1200" dirty="0">
                <a:solidFill>
                  <a:schemeClr val="tx1"/>
                </a:solidFill>
                <a:latin typeface="Lato" panose="020F0502020204030203" pitchFamily="34" charset="0"/>
                <a:ea typeface="Lato" panose="020F0502020204030203" pitchFamily="34" charset="0"/>
                <a:cs typeface="Lato" panose="020F0502020204030203" pitchFamily="34" charset="0"/>
              </a:rPr>
              <a:t>is </a:t>
            </a:r>
            <a:r>
              <a:rPr lang="en-US" altLang="en-US" sz="1800" b="0" i="1" kern="1200" dirty="0">
                <a:solidFill>
                  <a:schemeClr val="tx1"/>
                </a:solidFill>
                <a:latin typeface="Lato" panose="020F0502020204030203" pitchFamily="34" charset="0"/>
                <a:ea typeface="Lato" panose="020F0502020204030203" pitchFamily="34" charset="0"/>
                <a:cs typeface="Lato" panose="020F0502020204030203" pitchFamily="34" charset="0"/>
              </a:rPr>
              <a:t>defensive</a:t>
            </a:r>
            <a:r>
              <a:rPr lang="en-US" altLang="en-US" sz="1800" b="0" kern="1200" dirty="0">
                <a:solidFill>
                  <a:schemeClr val="tx1"/>
                </a:solidFill>
                <a:latin typeface="Lato" panose="020F0502020204030203" pitchFamily="34" charset="0"/>
                <a:ea typeface="Lato" panose="020F0502020204030203" pitchFamily="34" charset="0"/>
                <a:cs typeface="Lato" panose="020F0502020204030203" pitchFamily="34" charset="0"/>
              </a:rPr>
              <a:t>—how you react when you are attacked:</a:t>
            </a:r>
          </a:p>
          <a:p>
            <a:pPr marL="0" lvl="0" indent="0" algn="ctr" defTabSz="800100">
              <a:lnSpc>
                <a:spcPct val="100000"/>
              </a:lnSpc>
              <a:spcBef>
                <a:spcPct val="0"/>
              </a:spcBef>
              <a:spcAft>
                <a:spcPct val="35000"/>
              </a:spcAft>
              <a:buNone/>
            </a:pPr>
            <a:endParaRPr lang="en-US" altLang="en-US" sz="1800" b="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lvl="0" indent="0" algn="ctr" defTabSz="800100">
              <a:lnSpc>
                <a:spcPct val="100000"/>
              </a:lnSpc>
              <a:spcBef>
                <a:spcPct val="0"/>
              </a:spcBef>
              <a:spcAft>
                <a:spcPct val="35000"/>
              </a:spcAft>
              <a:buNone/>
            </a:pPr>
            <a:endParaRPr lang="en-US" sz="1800" b="0" kern="1200" dirty="0">
              <a:solidFill>
                <a:schemeClr val="bg1"/>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endParaRPr>
          </a:p>
        </p:txBody>
      </p:sp>
      <p:sp>
        <p:nvSpPr>
          <p:cNvPr id="18" name="TextBox 17">
            <a:extLst>
              <a:ext uri="{FF2B5EF4-FFF2-40B4-BE49-F238E27FC236}">
                <a16:creationId xmlns:a16="http://schemas.microsoft.com/office/drawing/2014/main" id="{E698EA6A-32C4-C0DD-22B9-BD814B2CBEF7}"/>
              </a:ext>
            </a:extLst>
          </p:cNvPr>
          <p:cNvSpPr txBox="1"/>
          <p:nvPr/>
        </p:nvSpPr>
        <p:spPr>
          <a:xfrm>
            <a:off x="6707908" y="4969214"/>
            <a:ext cx="4210321" cy="1117229"/>
          </a:xfrm>
          <a:prstGeom prst="rect">
            <a:avLst/>
          </a:prstGeom>
          <a:noFill/>
        </p:spPr>
        <p:txBody>
          <a:bodyPr wrap="square" numCol="1" rtlCol="0">
            <a:spAutoFit/>
          </a:bodyPr>
          <a:lstStyle/>
          <a:p>
            <a:pPr marL="177800" indent="-177800" defTabSz="800100">
              <a:spcAft>
                <a:spcPct val="35000"/>
              </a:spcAft>
              <a:buFont typeface="Arial" panose="020B0604020202020204" pitchFamily="34" charset="0"/>
              <a:buChar char="•"/>
            </a:pPr>
            <a:r>
              <a:rPr lang="en-US" altLang="en-US" sz="1800" b="0" kern="1200" dirty="0">
                <a:latin typeface="Lato" panose="020F0502020204030203" pitchFamily="34" charset="0"/>
                <a:ea typeface="Lato" panose="020F0502020204030203" pitchFamily="34" charset="0"/>
                <a:cs typeface="Lato" panose="020F0502020204030203" pitchFamily="34" charset="0"/>
              </a:rPr>
              <a:t>Fights</a:t>
            </a:r>
          </a:p>
          <a:p>
            <a:pPr marL="177800" indent="-177800" defTabSz="800100">
              <a:spcAft>
                <a:spcPct val="35000"/>
              </a:spcAft>
              <a:buFont typeface="Arial" panose="020B0604020202020204" pitchFamily="34" charset="0"/>
              <a:buChar char="•"/>
            </a:pPr>
            <a:r>
              <a:rPr lang="en-US" altLang="en-US" dirty="0">
                <a:latin typeface="Lato" panose="020F0502020204030203" pitchFamily="34" charset="0"/>
                <a:ea typeface="Lato" panose="020F0502020204030203" pitchFamily="34" charset="0"/>
                <a:cs typeface="Lato" panose="020F0502020204030203" pitchFamily="34" charset="0"/>
              </a:rPr>
              <a:t>Defending when attacked</a:t>
            </a:r>
            <a:endParaRPr lang="en-US" altLang="en-US" sz="1800" b="0" kern="1200" dirty="0">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19" name="TextBox 18">
            <a:extLst>
              <a:ext uri="{FF2B5EF4-FFF2-40B4-BE49-F238E27FC236}">
                <a16:creationId xmlns:a16="http://schemas.microsoft.com/office/drawing/2014/main" id="{73A95C71-0DF3-CE5C-2911-F05B48CCEA2F}"/>
              </a:ext>
            </a:extLst>
          </p:cNvPr>
          <p:cNvSpPr txBox="1"/>
          <p:nvPr/>
        </p:nvSpPr>
        <p:spPr>
          <a:xfrm>
            <a:off x="1164089" y="4204011"/>
            <a:ext cx="432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800100">
              <a:lnSpc>
                <a:spcPct val="100000"/>
              </a:lnSpc>
              <a:spcBef>
                <a:spcPct val="0"/>
              </a:spcBef>
              <a:spcAft>
                <a:spcPct val="35000"/>
              </a:spcAft>
            </a:pPr>
            <a:r>
              <a:rPr lang="en-US" altLang="en-US" sz="1800" b="1" kern="1200" dirty="0">
                <a:solidFill>
                  <a:schemeClr val="tx1"/>
                </a:solidFill>
                <a:latin typeface="Lato" panose="020F0502020204030203" pitchFamily="34" charset="0"/>
                <a:ea typeface="Lato" panose="020F0502020204030203" pitchFamily="34" charset="0"/>
                <a:cs typeface="Lato" panose="020F0502020204030203" pitchFamily="34" charset="0"/>
              </a:rPr>
              <a:t>Targeted violence </a:t>
            </a:r>
            <a:r>
              <a:rPr lang="en-US" altLang="en-US" sz="1800" b="0" kern="1200" dirty="0">
                <a:solidFill>
                  <a:schemeClr val="tx1"/>
                </a:solidFill>
                <a:latin typeface="Lato" panose="020F0502020204030203" pitchFamily="34" charset="0"/>
                <a:ea typeface="Lato" panose="020F0502020204030203" pitchFamily="34" charset="0"/>
                <a:cs typeface="Lato" panose="020F0502020204030203" pitchFamily="34" charset="0"/>
              </a:rPr>
              <a:t>is </a:t>
            </a:r>
            <a:r>
              <a:rPr lang="en-US" altLang="en-US" sz="1800" b="0" i="1" kern="1200" dirty="0">
                <a:solidFill>
                  <a:schemeClr val="tx1"/>
                </a:solidFill>
                <a:latin typeface="Lato" panose="020F0502020204030203" pitchFamily="34" charset="0"/>
                <a:ea typeface="Lato" panose="020F0502020204030203" pitchFamily="34" charset="0"/>
                <a:cs typeface="Lato" panose="020F0502020204030203" pitchFamily="34" charset="0"/>
              </a:rPr>
              <a:t>planned</a:t>
            </a:r>
            <a:r>
              <a:rPr lang="en-US" altLang="en-US" sz="1800" b="0" kern="1200" dirty="0">
                <a:solidFill>
                  <a:schemeClr val="tx1"/>
                </a:solidFill>
                <a:latin typeface="Lato" panose="020F0502020204030203" pitchFamily="34" charset="0"/>
                <a:ea typeface="Lato" panose="020F0502020204030203" pitchFamily="34" charset="0"/>
                <a:cs typeface="Lato" panose="020F0502020204030203" pitchFamily="34" charset="0"/>
              </a:rPr>
              <a:t> and involves behaviors that are observable:</a:t>
            </a:r>
          </a:p>
          <a:p>
            <a:pPr marL="0" lvl="0" indent="0" algn="ctr" defTabSz="800100">
              <a:lnSpc>
                <a:spcPct val="100000"/>
              </a:lnSpc>
              <a:spcBef>
                <a:spcPct val="0"/>
              </a:spcBef>
              <a:spcAft>
                <a:spcPct val="35000"/>
              </a:spcAft>
              <a:buNone/>
            </a:pPr>
            <a:endParaRPr lang="en-US" altLang="en-US" sz="1800" b="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lvl="0" indent="0" algn="ctr" defTabSz="800100">
              <a:lnSpc>
                <a:spcPct val="100000"/>
              </a:lnSpc>
              <a:spcBef>
                <a:spcPct val="0"/>
              </a:spcBef>
              <a:spcAft>
                <a:spcPct val="35000"/>
              </a:spcAft>
              <a:buNone/>
            </a:pPr>
            <a:endParaRPr lang="en-US" sz="1800" b="0" kern="1200" dirty="0">
              <a:solidFill>
                <a:schemeClr val="bg1"/>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endParaRPr>
          </a:p>
        </p:txBody>
      </p:sp>
      <p:sp>
        <p:nvSpPr>
          <p:cNvPr id="20" name="TextBox 19">
            <a:extLst>
              <a:ext uri="{FF2B5EF4-FFF2-40B4-BE49-F238E27FC236}">
                <a16:creationId xmlns:a16="http://schemas.microsoft.com/office/drawing/2014/main" id="{02F96DC6-4145-DF8B-6C7E-7082FF53C841}"/>
              </a:ext>
            </a:extLst>
          </p:cNvPr>
          <p:cNvSpPr txBox="1"/>
          <p:nvPr/>
        </p:nvSpPr>
        <p:spPr>
          <a:xfrm>
            <a:off x="1164089" y="4969214"/>
            <a:ext cx="4861560" cy="1214179"/>
          </a:xfrm>
          <a:prstGeom prst="rect">
            <a:avLst/>
          </a:prstGeom>
          <a:noFill/>
        </p:spPr>
        <p:txBody>
          <a:bodyPr wrap="square" numCol="2" rtlCol="0">
            <a:spAutoFit/>
          </a:bodyPr>
          <a:lstStyle/>
          <a:p>
            <a:pPr marL="177800" lvl="0" indent="-166688" defTabSz="800100">
              <a:lnSpc>
                <a:spcPct val="100000"/>
              </a:lnSpc>
              <a:spcBef>
                <a:spcPct val="0"/>
              </a:spcBef>
              <a:spcAft>
                <a:spcPct val="35000"/>
              </a:spcAft>
              <a:buFont typeface="Arial" panose="020B0604020202020204" pitchFamily="34" charset="0"/>
              <a:buChar char="•"/>
            </a:pPr>
            <a:r>
              <a:rPr lang="en-US" altLang="en-US" b="0" kern="1200" dirty="0">
                <a:latin typeface="Lato" panose="020F0502020204030203" pitchFamily="34" charset="0"/>
                <a:ea typeface="Lato" panose="020F0502020204030203" pitchFamily="34" charset="0"/>
                <a:cs typeface="Lato" panose="020F0502020204030203" pitchFamily="34" charset="0"/>
              </a:rPr>
              <a:t>Domestic violence</a:t>
            </a:r>
          </a:p>
          <a:p>
            <a:pPr marL="177800" lvl="0" indent="-166688" defTabSz="800100">
              <a:lnSpc>
                <a:spcPct val="100000"/>
              </a:lnSpc>
              <a:spcBef>
                <a:spcPct val="0"/>
              </a:spcBef>
              <a:spcAft>
                <a:spcPct val="35000"/>
              </a:spcAft>
              <a:buFont typeface="Arial" panose="020B0604020202020204" pitchFamily="34" charset="0"/>
              <a:buChar char="•"/>
            </a:pPr>
            <a:r>
              <a:rPr lang="en-US" altLang="en-US" dirty="0">
                <a:latin typeface="Lato" panose="020F0502020204030203" pitchFamily="34" charset="0"/>
                <a:ea typeface="Lato" panose="020F0502020204030203" pitchFamily="34" charset="0"/>
                <a:cs typeface="Lato" panose="020F0502020204030203" pitchFamily="34" charset="0"/>
              </a:rPr>
              <a:t>Stalking</a:t>
            </a:r>
          </a:p>
          <a:p>
            <a:pPr marL="177800" lvl="0" indent="-166688" defTabSz="800100">
              <a:lnSpc>
                <a:spcPct val="100000"/>
              </a:lnSpc>
              <a:spcBef>
                <a:spcPct val="0"/>
              </a:spcBef>
              <a:spcAft>
                <a:spcPct val="35000"/>
              </a:spcAft>
              <a:buFont typeface="Arial" panose="020B0604020202020204" pitchFamily="34" charset="0"/>
              <a:buChar char="•"/>
            </a:pPr>
            <a:r>
              <a:rPr lang="en-US" altLang="en-US" dirty="0">
                <a:latin typeface="Lato" panose="020F0502020204030203" pitchFamily="34" charset="0"/>
                <a:ea typeface="Lato" panose="020F0502020204030203" pitchFamily="34" charset="0"/>
                <a:cs typeface="Lato" panose="020F0502020204030203" pitchFamily="34" charset="0"/>
              </a:rPr>
              <a:t>Mass shootings</a:t>
            </a:r>
          </a:p>
          <a:p>
            <a:pPr marL="177800" lvl="0" indent="-166688" defTabSz="800100">
              <a:lnSpc>
                <a:spcPct val="100000"/>
              </a:lnSpc>
              <a:spcBef>
                <a:spcPct val="0"/>
              </a:spcBef>
              <a:spcAft>
                <a:spcPct val="35000"/>
              </a:spcAft>
              <a:buFont typeface="Arial" panose="020B0604020202020204" pitchFamily="34" charset="0"/>
              <a:buChar char="•"/>
            </a:pPr>
            <a:r>
              <a:rPr lang="en-US" altLang="en-US" dirty="0">
                <a:latin typeface="Lato" panose="020F0502020204030203" pitchFamily="34" charset="0"/>
                <a:ea typeface="Lato" panose="020F0502020204030203" pitchFamily="34" charset="0"/>
                <a:cs typeface="Lato" panose="020F0502020204030203" pitchFamily="34" charset="0"/>
              </a:rPr>
              <a:t>Workplace violence</a:t>
            </a:r>
          </a:p>
          <a:p>
            <a:pPr marL="177800" lvl="0" indent="-166688" defTabSz="800100">
              <a:lnSpc>
                <a:spcPct val="100000"/>
              </a:lnSpc>
              <a:spcBef>
                <a:spcPct val="0"/>
              </a:spcBef>
              <a:spcAft>
                <a:spcPct val="35000"/>
              </a:spcAft>
              <a:buFont typeface="Arial" panose="020B0604020202020204" pitchFamily="34" charset="0"/>
              <a:buChar char="•"/>
            </a:pPr>
            <a:r>
              <a:rPr lang="en-US" altLang="en-US" dirty="0">
                <a:latin typeface="Lato" panose="020F0502020204030203" pitchFamily="34" charset="0"/>
                <a:ea typeface="Lato" panose="020F0502020204030203" pitchFamily="34" charset="0"/>
                <a:cs typeface="Lato" panose="020F0502020204030203" pitchFamily="34" charset="0"/>
              </a:rPr>
              <a:t>Violent extremism</a:t>
            </a:r>
          </a:p>
          <a:p>
            <a:endParaRPr lang="en-US" dirty="0">
              <a:solidFill>
                <a:schemeClr val="bg1">
                  <a:lumMod val="75000"/>
                </a:schemeClr>
              </a:solidFill>
            </a:endParaRPr>
          </a:p>
        </p:txBody>
      </p:sp>
      <p:pic>
        <p:nvPicPr>
          <p:cNvPr id="21" name="Picture 20">
            <a:extLst>
              <a:ext uri="{FF2B5EF4-FFF2-40B4-BE49-F238E27FC236}">
                <a16:creationId xmlns:a16="http://schemas.microsoft.com/office/drawing/2014/main" id="{C3E26578-F9CB-CF19-7EDC-288BAC546600}"/>
              </a:ext>
            </a:extLst>
          </p:cNvPr>
          <p:cNvPicPr>
            <a:picLocks noChangeAspect="1"/>
          </p:cNvPicPr>
          <p:nvPr/>
        </p:nvPicPr>
        <p:blipFill>
          <a:blip r:embed="rId6">
            <a:extLst>
              <a:ext uri="{28A0092B-C50C-407E-A947-70E740481C1C}">
                <a14:useLocalDpi xmlns:a14="http://schemas.microsoft.com/office/drawing/2010/main" val="0"/>
              </a:ext>
            </a:extLst>
          </a:blip>
          <a:srcRect t="3929" b="3929"/>
          <a:stretch/>
        </p:blipFill>
        <p:spPr>
          <a:xfrm>
            <a:off x="6925943" y="2009365"/>
            <a:ext cx="3200400" cy="1965960"/>
          </a:xfrm>
          <a:prstGeom prst="rect">
            <a:avLst/>
          </a:prstGeom>
          <a:ln w="34925">
            <a:solidFill>
              <a:srgbClr val="C00000"/>
            </a:solidFill>
          </a:ln>
        </p:spPr>
      </p:pic>
    </p:spTree>
    <p:custDataLst>
      <p:tags r:id="rId1"/>
    </p:custDataLst>
    <p:extLst>
      <p:ext uri="{BB962C8B-B14F-4D97-AF65-F5344CB8AC3E}">
        <p14:creationId xmlns:p14="http://schemas.microsoft.com/office/powerpoint/2010/main" val="166984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EAF6C9-CB34-C5D4-A479-413893F66A2C}"/>
              </a:ext>
            </a:extLst>
          </p:cNvPr>
          <p:cNvPicPr>
            <a:picLocks noChangeAspect="1"/>
          </p:cNvPicPr>
          <p:nvPr/>
        </p:nvPicPr>
        <p:blipFill>
          <a:blip r:embed="rId4"/>
          <a:srcRect t="473" b="473"/>
          <a:stretch/>
        </p:blipFill>
        <p:spPr>
          <a:xfrm>
            <a:off x="1029338" y="2473405"/>
            <a:ext cx="10133322" cy="3143250"/>
          </a:xfrm>
          <a:prstGeom prst="rect">
            <a:avLst/>
          </a:prstGeom>
        </p:spPr>
      </p:pic>
      <p:sp>
        <p:nvSpPr>
          <p:cNvPr id="3" name="TextBox 2">
            <a:extLst>
              <a:ext uri="{FF2B5EF4-FFF2-40B4-BE49-F238E27FC236}">
                <a16:creationId xmlns:a16="http://schemas.microsoft.com/office/drawing/2014/main" id="{296285EE-7B93-4E4C-0AD3-4BBF9C2CC298}"/>
              </a:ext>
            </a:extLst>
          </p:cNvPr>
          <p:cNvSpPr txBox="1"/>
          <p:nvPr/>
        </p:nvSpPr>
        <p:spPr>
          <a:xfrm>
            <a:off x="0" y="6581001"/>
            <a:ext cx="4553243" cy="553998"/>
          </a:xfrm>
          <a:prstGeom prst="rect">
            <a:avLst/>
          </a:prstGeom>
          <a:noFill/>
        </p:spPr>
        <p:txBody>
          <a:bodyPr wrap="square" rtlCol="0">
            <a:spAutoFit/>
          </a:bodyPr>
          <a:lstStyle/>
          <a:p>
            <a:r>
              <a:rPr lang="en-US" sz="1200" i="1" dirty="0">
                <a:latin typeface="Lato" panose="020F0502020204030203" pitchFamily="34" charset="0"/>
              </a:rPr>
              <a:t>Adapted from the Pathway to Violence, Calhoun &amp; Weston, 2003 </a:t>
            </a:r>
          </a:p>
          <a:p>
            <a:endParaRPr lang="en-US" dirty="0"/>
          </a:p>
        </p:txBody>
      </p:sp>
      <p:cxnSp>
        <p:nvCxnSpPr>
          <p:cNvPr id="2" name="Straight Connector 1">
            <a:extLst>
              <a:ext uri="{FF2B5EF4-FFF2-40B4-BE49-F238E27FC236}">
                <a16:creationId xmlns:a16="http://schemas.microsoft.com/office/drawing/2014/main" id="{2B0032E7-51B9-228F-0BDB-8C0BB825EED9}"/>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96C3E238-D8CB-55AF-F945-BF86534F09A2}"/>
              </a:ext>
            </a:extLst>
          </p:cNvPr>
          <p:cNvSpPr/>
          <p:nvPr/>
        </p:nvSpPr>
        <p:spPr>
          <a:xfrm>
            <a:off x="3345354" y="397609"/>
            <a:ext cx="5496795"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SIGNS SOMEONE IS CONSIDERING VIOLENCE</a:t>
            </a:r>
            <a:endParaRPr lang="en-US" sz="4000" dirty="0">
              <a:solidFill>
                <a:srgbClr val="4A4A4A"/>
              </a:solidFill>
              <a:latin typeface="Oswald" pitchFamily="2" charset="0"/>
            </a:endParaRPr>
          </a:p>
        </p:txBody>
      </p:sp>
      <p:sp>
        <p:nvSpPr>
          <p:cNvPr id="6" name="TextBox 5">
            <a:extLst>
              <a:ext uri="{FF2B5EF4-FFF2-40B4-BE49-F238E27FC236}">
                <a16:creationId xmlns:a16="http://schemas.microsoft.com/office/drawing/2014/main" id="{14C8F6AC-3029-E1A5-E438-FD6FEB86FED3}"/>
              </a:ext>
            </a:extLst>
          </p:cNvPr>
          <p:cNvSpPr txBox="1"/>
          <p:nvPr/>
        </p:nvSpPr>
        <p:spPr>
          <a:xfrm>
            <a:off x="9020175" y="5036999"/>
            <a:ext cx="2924175" cy="707886"/>
          </a:xfrm>
          <a:prstGeom prst="rect">
            <a:avLst/>
          </a:prstGeom>
          <a:noFill/>
        </p:spPr>
        <p:txBody>
          <a:bodyPr wrap="square" rtlCol="0">
            <a:spAutoFit/>
          </a:bodyPr>
          <a:lstStyle/>
          <a:p>
            <a:r>
              <a:rPr lang="en-US" sz="2000" i="1" dirty="0"/>
              <a:t>We look for</a:t>
            </a:r>
            <a:r>
              <a:rPr lang="en-US" sz="2000" b="1" i="1" dirty="0"/>
              <a:t> behaviors </a:t>
            </a:r>
            <a:r>
              <a:rPr lang="en-US" sz="2000" i="1" dirty="0"/>
              <a:t>and </a:t>
            </a:r>
            <a:r>
              <a:rPr lang="en-US" sz="2000" b="1" i="1" dirty="0"/>
              <a:t>patterns</a:t>
            </a:r>
            <a:r>
              <a:rPr lang="en-US" sz="2000" i="1" dirty="0"/>
              <a:t> not profiles</a:t>
            </a:r>
          </a:p>
        </p:txBody>
      </p:sp>
    </p:spTree>
    <p:custDataLst>
      <p:tags r:id="rId1"/>
    </p:custDataLst>
    <p:extLst>
      <p:ext uri="{BB962C8B-B14F-4D97-AF65-F5344CB8AC3E}">
        <p14:creationId xmlns:p14="http://schemas.microsoft.com/office/powerpoint/2010/main" val="420460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B9343-E234-1677-56AC-2CB6A0DC4E3E}"/>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B24C0F-F8D9-F125-EC7C-22517114BD98}"/>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42552D98-1089-9850-1A15-849B4E5110E5}"/>
              </a:ext>
            </a:extLst>
          </p:cNvPr>
          <p:cNvSpPr/>
          <p:nvPr/>
        </p:nvSpPr>
        <p:spPr>
          <a:xfrm>
            <a:off x="3345354" y="397609"/>
            <a:ext cx="5496795"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PROMOTING AWARENESS</a:t>
            </a:r>
            <a:endParaRPr lang="en-US" sz="4000" dirty="0">
              <a:solidFill>
                <a:srgbClr val="4A4A4A"/>
              </a:solidFill>
              <a:latin typeface="Oswald" pitchFamily="2" charset="0"/>
            </a:endParaRPr>
          </a:p>
        </p:txBody>
      </p:sp>
      <p:pic>
        <p:nvPicPr>
          <p:cNvPr id="16" name="Picture 15">
            <a:extLst>
              <a:ext uri="{FF2B5EF4-FFF2-40B4-BE49-F238E27FC236}">
                <a16:creationId xmlns:a16="http://schemas.microsoft.com/office/drawing/2014/main" id="{EFEFA960-DD1E-D713-C097-4FB4ACB82664}"/>
              </a:ext>
            </a:extLst>
          </p:cNvPr>
          <p:cNvPicPr>
            <a:picLocks noChangeAspect="1"/>
          </p:cNvPicPr>
          <p:nvPr/>
        </p:nvPicPr>
        <p:blipFill>
          <a:blip r:embed="rId4"/>
          <a:srcRect r="984"/>
          <a:stretch/>
        </p:blipFill>
        <p:spPr>
          <a:xfrm>
            <a:off x="1023713" y="2260527"/>
            <a:ext cx="7175545" cy="332651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26241AB-E107-33D4-4DDE-9254C333C2AD}"/>
              </a:ext>
            </a:extLst>
          </p:cNvPr>
          <p:cNvSpPr txBox="1"/>
          <p:nvPr/>
        </p:nvSpPr>
        <p:spPr>
          <a:xfrm>
            <a:off x="466722" y="1485871"/>
            <a:ext cx="5486400" cy="584775"/>
          </a:xfrm>
          <a:prstGeom prst="rect">
            <a:avLst/>
          </a:prstGeom>
          <a:noFill/>
        </p:spPr>
        <p:txBody>
          <a:bodyPr wrap="square" rtlCol="0">
            <a:spAutoFit/>
          </a:bodyPr>
          <a:lstStyle/>
          <a:p>
            <a:r>
              <a:rPr lang="en-US" sz="3200" dirty="0">
                <a:latin typeface="Lato" panose="020F0502020204030203" pitchFamily="34" charset="0"/>
                <a:ea typeface="Lato" panose="020F0502020204030203" pitchFamily="34" charset="0"/>
                <a:cs typeface="Lato" panose="020F0502020204030203" pitchFamily="34" charset="0"/>
              </a:rPr>
              <a:t>Visit </a:t>
            </a:r>
            <a:r>
              <a:rPr lang="en-US" sz="3200" dirty="0">
                <a:solidFill>
                  <a:srgbClr val="C00000"/>
                </a:solidFill>
                <a:latin typeface="Lato" panose="020F0502020204030203" pitchFamily="34" charset="0"/>
                <a:ea typeface="Lato" panose="020F0502020204030203" pitchFamily="34" charset="0"/>
                <a:cs typeface="Lato" panose="020F0502020204030203" pitchFamily="34" charset="0"/>
              </a:rPr>
              <a:t>ptv.unl.edu</a:t>
            </a:r>
            <a:r>
              <a:rPr lang="en-US" sz="3200" dirty="0">
                <a:latin typeface="Lato" panose="020F0502020204030203" pitchFamily="34" charset="0"/>
                <a:ea typeface="Lato" panose="020F0502020204030203" pitchFamily="34" charset="0"/>
                <a:cs typeface="Lato" panose="020F0502020204030203" pitchFamily="34" charset="0"/>
              </a:rPr>
              <a:t>:</a:t>
            </a:r>
          </a:p>
        </p:txBody>
      </p:sp>
      <p:pic>
        <p:nvPicPr>
          <p:cNvPr id="9" name="Picture 8">
            <a:extLst>
              <a:ext uri="{FF2B5EF4-FFF2-40B4-BE49-F238E27FC236}">
                <a16:creationId xmlns:a16="http://schemas.microsoft.com/office/drawing/2014/main" id="{4E7D6E97-C56F-0360-7DC7-8EFBBBB3F5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627357">
            <a:off x="6616439" y="1892790"/>
            <a:ext cx="3165639" cy="4096710"/>
          </a:xfrm>
          <a:prstGeom prst="rect">
            <a:avLst/>
          </a:prstGeom>
          <a:effectLst>
            <a:outerShdw blurRad="292100" dist="139700" dir="2700000" algn="tr" rotWithShape="0">
              <a:schemeClr val="bg2">
                <a:lumMod val="50000"/>
                <a:alpha val="66000"/>
              </a:schemeClr>
            </a:outerShdw>
          </a:effectLst>
        </p:spPr>
      </p:pic>
      <p:pic>
        <p:nvPicPr>
          <p:cNvPr id="10" name="Picture 9" descr="A blue and white poster with text&#10;&#10;AI-generated content may be incorrect.">
            <a:extLst>
              <a:ext uri="{FF2B5EF4-FFF2-40B4-BE49-F238E27FC236}">
                <a16:creationId xmlns:a16="http://schemas.microsoft.com/office/drawing/2014/main" id="{E07CC039-C571-8CCD-FB7D-533E9EDBE5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30375">
            <a:off x="7381308" y="1935254"/>
            <a:ext cx="3210227" cy="4096710"/>
          </a:xfrm>
          <a:prstGeom prst="rect">
            <a:avLst/>
          </a:prstGeom>
          <a:effectLst>
            <a:outerShdw blurRad="292100" dist="139700" dir="2700000" algn="tr" rotWithShape="0">
              <a:schemeClr val="bg2">
                <a:lumMod val="50000"/>
                <a:alpha val="66000"/>
              </a:schemeClr>
            </a:outerShdw>
          </a:effectLst>
        </p:spPr>
      </p:pic>
    </p:spTree>
    <p:custDataLst>
      <p:tags r:id="rId1"/>
    </p:custDataLst>
    <p:extLst>
      <p:ext uri="{BB962C8B-B14F-4D97-AF65-F5344CB8AC3E}">
        <p14:creationId xmlns:p14="http://schemas.microsoft.com/office/powerpoint/2010/main" val="369423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A8B5B-90C9-7516-E7B6-87F25147512A}"/>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EEBF6F1-7805-99EB-0502-6E6B596FE78F}"/>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7D62590-4953-B378-90A7-A58CCB02DC50}"/>
              </a:ext>
            </a:extLst>
          </p:cNvPr>
          <p:cNvSpPr/>
          <p:nvPr/>
        </p:nvSpPr>
        <p:spPr>
          <a:xfrm>
            <a:off x="3345355" y="397609"/>
            <a:ext cx="5496794"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TRUSTED REPORTING RESOURCE</a:t>
            </a:r>
            <a:endParaRPr lang="en-US" sz="4000" dirty="0">
              <a:solidFill>
                <a:srgbClr val="4A4A4A"/>
              </a:solidFill>
              <a:latin typeface="Oswald" pitchFamily="2" charset="0"/>
            </a:endParaRPr>
          </a:p>
        </p:txBody>
      </p:sp>
      <p:sp>
        <p:nvSpPr>
          <p:cNvPr id="6" name="Rectangle: Rounded Corners 5">
            <a:extLst>
              <a:ext uri="{FF2B5EF4-FFF2-40B4-BE49-F238E27FC236}">
                <a16:creationId xmlns:a16="http://schemas.microsoft.com/office/drawing/2014/main" id="{415ED5D5-2761-EEE0-E26F-4EEAFBEA46FC}"/>
              </a:ext>
            </a:extLst>
          </p:cNvPr>
          <p:cNvSpPr/>
          <p:nvPr/>
        </p:nvSpPr>
        <p:spPr>
          <a:xfrm>
            <a:off x="6443661" y="2642779"/>
            <a:ext cx="4629151" cy="2809875"/>
          </a:xfrm>
          <a:prstGeom prst="roundRect">
            <a:avLst/>
          </a:prstGeom>
          <a:ln w="38100">
            <a:solidFill>
              <a:srgbClr val="194065"/>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endParaRPr lang="en-US"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The behavior of concern</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Context (e.g. online, in-person, family, stranger, etc.)</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Desire to handle it on their own</a:t>
            </a:r>
          </a:p>
          <a:p>
            <a:pPr marL="285750" indent="-285750">
              <a:buFont typeface="Arial" panose="020B0604020202020204" pitchFamily="34" charset="0"/>
              <a:buChar char="•"/>
            </a:pPr>
            <a:r>
              <a:rPr lang="en-US" dirty="0">
                <a:latin typeface="Lato" panose="020F0502020204030203" pitchFamily="34" charset="0"/>
                <a:ea typeface="Lato" panose="020F0502020204030203" pitchFamily="34" charset="0"/>
                <a:cs typeface="Lato" panose="020F0502020204030203" pitchFamily="34" charset="0"/>
              </a:rPr>
              <a:t>Barriers to reporting</a:t>
            </a:r>
          </a:p>
        </p:txBody>
      </p:sp>
      <p:sp>
        <p:nvSpPr>
          <p:cNvPr id="8" name="TextBox 7">
            <a:extLst>
              <a:ext uri="{FF2B5EF4-FFF2-40B4-BE49-F238E27FC236}">
                <a16:creationId xmlns:a16="http://schemas.microsoft.com/office/drawing/2014/main" id="{CE7F24D6-A193-A5F1-90AC-D016C1E9D1D0}"/>
              </a:ext>
            </a:extLst>
          </p:cNvPr>
          <p:cNvSpPr txBox="1"/>
          <p:nvPr/>
        </p:nvSpPr>
        <p:spPr>
          <a:xfrm>
            <a:off x="1004888" y="2783993"/>
            <a:ext cx="4110038" cy="1938992"/>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Level of intimacy with the person of concern impacts one’s willingness to report (it’s harder to report someone you care about)</a:t>
            </a:r>
          </a:p>
        </p:txBody>
      </p:sp>
      <p:sp>
        <p:nvSpPr>
          <p:cNvPr id="10" name="Rectangle: Rounded Corners 4">
            <a:extLst>
              <a:ext uri="{FF2B5EF4-FFF2-40B4-BE49-F238E27FC236}">
                <a16:creationId xmlns:a16="http://schemas.microsoft.com/office/drawing/2014/main" id="{F55B0C13-5ACA-3A9B-00F3-5C19652EE491}"/>
              </a:ext>
            </a:extLst>
          </p:cNvPr>
          <p:cNvSpPr/>
          <p:nvPr/>
        </p:nvSpPr>
        <p:spPr>
          <a:xfrm>
            <a:off x="5500686" y="2260527"/>
            <a:ext cx="3962401" cy="1152524"/>
          </a:xfrm>
          <a:prstGeom prst="roundRect">
            <a:avLst/>
          </a:prstGeom>
          <a:solidFill>
            <a:srgbClr val="194065"/>
          </a:solidFill>
          <a:ln>
            <a:solidFill>
              <a:srgbClr val="1940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Lato" panose="020F0502020204030203" pitchFamily="34" charset="0"/>
                <a:cs typeface="Lato" panose="020F0502020204030203" pitchFamily="34" charset="0"/>
              </a:rPr>
              <a:t>Reporting is dependent upon…</a:t>
            </a:r>
          </a:p>
        </p:txBody>
      </p:sp>
    </p:spTree>
    <p:custDataLst>
      <p:tags r:id="rId1"/>
    </p:custDataLst>
    <p:extLst>
      <p:ext uri="{BB962C8B-B14F-4D97-AF65-F5344CB8AC3E}">
        <p14:creationId xmlns:p14="http://schemas.microsoft.com/office/powerpoint/2010/main" val="52738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AD04D-A99C-B678-5251-D452EEF14DA3}"/>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BB3CFC-7816-6D59-E589-0F935370BEC6}"/>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E4671EAB-BDB6-B41C-F262-1244A58A7C05}"/>
              </a:ext>
            </a:extLst>
          </p:cNvPr>
          <p:cNvSpPr/>
          <p:nvPr/>
        </p:nvSpPr>
        <p:spPr>
          <a:xfrm>
            <a:off x="3345355" y="397609"/>
            <a:ext cx="5501292"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TRUSTED REPORTING RESOURCE</a:t>
            </a:r>
            <a:endParaRPr lang="en-US" sz="4000" dirty="0">
              <a:solidFill>
                <a:srgbClr val="4A4A4A"/>
              </a:solidFill>
              <a:latin typeface="Oswald" pitchFamily="2" charset="0"/>
            </a:endParaRPr>
          </a:p>
        </p:txBody>
      </p:sp>
      <p:grpSp>
        <p:nvGrpSpPr>
          <p:cNvPr id="16" name="Group 15">
            <a:extLst>
              <a:ext uri="{FF2B5EF4-FFF2-40B4-BE49-F238E27FC236}">
                <a16:creationId xmlns:a16="http://schemas.microsoft.com/office/drawing/2014/main" id="{2050D195-11B4-3BC2-59AA-2A9C764BAE9E}"/>
              </a:ext>
            </a:extLst>
          </p:cNvPr>
          <p:cNvGrpSpPr/>
          <p:nvPr/>
        </p:nvGrpSpPr>
        <p:grpSpPr>
          <a:xfrm>
            <a:off x="466722" y="2335894"/>
            <a:ext cx="11258554" cy="3503524"/>
            <a:chOff x="466724" y="2050168"/>
            <a:chExt cx="11258554" cy="3503524"/>
          </a:xfrm>
        </p:grpSpPr>
        <p:sp>
          <p:nvSpPr>
            <p:cNvPr id="4" name="Rectangle: Rounded Corners 3">
              <a:extLst>
                <a:ext uri="{FF2B5EF4-FFF2-40B4-BE49-F238E27FC236}">
                  <a16:creationId xmlns:a16="http://schemas.microsoft.com/office/drawing/2014/main" id="{2C430AE2-8341-081E-4006-33BA87CCFD91}"/>
                </a:ext>
              </a:extLst>
            </p:cNvPr>
            <p:cNvSpPr/>
            <p:nvPr/>
          </p:nvSpPr>
          <p:spPr>
            <a:xfrm>
              <a:off x="6238878" y="3963164"/>
              <a:ext cx="5486400" cy="64008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Concern about how it will be handled</a:t>
              </a:r>
            </a:p>
          </p:txBody>
        </p:sp>
        <p:sp>
          <p:nvSpPr>
            <p:cNvPr id="9" name="Rectangle: Rounded Corners 8">
              <a:extLst>
                <a:ext uri="{FF2B5EF4-FFF2-40B4-BE49-F238E27FC236}">
                  <a16:creationId xmlns:a16="http://schemas.microsoft.com/office/drawing/2014/main" id="{46DCBE88-C994-920F-B270-6DE406FF8BED}"/>
                </a:ext>
              </a:extLst>
            </p:cNvPr>
            <p:cNvSpPr/>
            <p:nvPr/>
          </p:nvSpPr>
          <p:spPr>
            <a:xfrm>
              <a:off x="6238878" y="2050168"/>
              <a:ext cx="5486400" cy="64008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Concern about relationships</a:t>
              </a:r>
            </a:p>
          </p:txBody>
        </p:sp>
        <p:sp>
          <p:nvSpPr>
            <p:cNvPr id="10" name="Rectangle: Rounded Corners 9">
              <a:extLst>
                <a:ext uri="{FF2B5EF4-FFF2-40B4-BE49-F238E27FC236}">
                  <a16:creationId xmlns:a16="http://schemas.microsoft.com/office/drawing/2014/main" id="{C6FE366A-6227-2093-E9E3-C4468661395A}"/>
                </a:ext>
              </a:extLst>
            </p:cNvPr>
            <p:cNvSpPr/>
            <p:nvPr/>
          </p:nvSpPr>
          <p:spPr>
            <a:xfrm>
              <a:off x="466724" y="3012716"/>
              <a:ext cx="5486400" cy="64008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Reluctance to get involved (it’s personal)</a:t>
              </a:r>
            </a:p>
          </p:txBody>
        </p:sp>
        <p:sp>
          <p:nvSpPr>
            <p:cNvPr id="11" name="Rectangle: Rounded Corners 10">
              <a:extLst>
                <a:ext uri="{FF2B5EF4-FFF2-40B4-BE49-F238E27FC236}">
                  <a16:creationId xmlns:a16="http://schemas.microsoft.com/office/drawing/2014/main" id="{C7B50257-B598-1DD7-34D0-7901EF759EB2}"/>
                </a:ext>
              </a:extLst>
            </p:cNvPr>
            <p:cNvSpPr/>
            <p:nvPr/>
          </p:nvSpPr>
          <p:spPr>
            <a:xfrm>
              <a:off x="6238878" y="3006666"/>
              <a:ext cx="5486400" cy="64008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Unsure if behavior should be reported</a:t>
              </a:r>
            </a:p>
          </p:txBody>
        </p:sp>
        <p:sp>
          <p:nvSpPr>
            <p:cNvPr id="12" name="Rectangle: Rounded Corners 11">
              <a:extLst>
                <a:ext uri="{FF2B5EF4-FFF2-40B4-BE49-F238E27FC236}">
                  <a16:creationId xmlns:a16="http://schemas.microsoft.com/office/drawing/2014/main" id="{395A3E67-02EA-4C23-106B-CF85E47DC516}"/>
                </a:ext>
              </a:extLst>
            </p:cNvPr>
            <p:cNvSpPr/>
            <p:nvPr/>
          </p:nvSpPr>
          <p:spPr>
            <a:xfrm>
              <a:off x="466724" y="3963164"/>
              <a:ext cx="5486400" cy="64008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Prefers to remain anonymous</a:t>
              </a:r>
            </a:p>
          </p:txBody>
        </p:sp>
        <p:sp>
          <p:nvSpPr>
            <p:cNvPr id="13" name="Rectangle: Rounded Corners 12">
              <a:extLst>
                <a:ext uri="{FF2B5EF4-FFF2-40B4-BE49-F238E27FC236}">
                  <a16:creationId xmlns:a16="http://schemas.microsoft.com/office/drawing/2014/main" id="{B19319F8-35EE-19B6-A1DC-5F241A86BD2E}"/>
                </a:ext>
              </a:extLst>
            </p:cNvPr>
            <p:cNvSpPr/>
            <p:nvPr/>
          </p:nvSpPr>
          <p:spPr>
            <a:xfrm>
              <a:off x="466724" y="2081473"/>
              <a:ext cx="5486400" cy="64008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Concerned it might make the situation worse</a:t>
              </a:r>
            </a:p>
          </p:txBody>
        </p:sp>
        <p:sp>
          <p:nvSpPr>
            <p:cNvPr id="14" name="Rectangle: Rounded Corners 13">
              <a:extLst>
                <a:ext uri="{FF2B5EF4-FFF2-40B4-BE49-F238E27FC236}">
                  <a16:creationId xmlns:a16="http://schemas.microsoft.com/office/drawing/2014/main" id="{275FFBAF-F29F-3B74-825C-5353248719A5}"/>
                </a:ext>
              </a:extLst>
            </p:cNvPr>
            <p:cNvSpPr/>
            <p:nvPr/>
          </p:nvSpPr>
          <p:spPr>
            <a:xfrm>
              <a:off x="3352799" y="4913612"/>
              <a:ext cx="5486400" cy="64008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Cultural barriers</a:t>
              </a:r>
            </a:p>
          </p:txBody>
        </p:sp>
      </p:grpSp>
      <p:sp>
        <p:nvSpPr>
          <p:cNvPr id="17" name="TextBox 16">
            <a:extLst>
              <a:ext uri="{FF2B5EF4-FFF2-40B4-BE49-F238E27FC236}">
                <a16:creationId xmlns:a16="http://schemas.microsoft.com/office/drawing/2014/main" id="{CD32EC73-044E-687C-3731-3CDCC90D3B70}"/>
              </a:ext>
            </a:extLst>
          </p:cNvPr>
          <p:cNvSpPr txBox="1"/>
          <p:nvPr/>
        </p:nvSpPr>
        <p:spPr>
          <a:xfrm>
            <a:off x="466722" y="1601985"/>
            <a:ext cx="5486400" cy="584775"/>
          </a:xfrm>
          <a:prstGeom prst="rect">
            <a:avLst/>
          </a:prstGeom>
          <a:noFill/>
        </p:spPr>
        <p:txBody>
          <a:bodyPr wrap="square" rtlCol="0">
            <a:spAutoFit/>
          </a:bodyPr>
          <a:lstStyle/>
          <a:p>
            <a:r>
              <a:rPr lang="en-US" sz="3200" i="1" dirty="0">
                <a:latin typeface="Lato" panose="020F0502020204030203" pitchFamily="34" charset="0"/>
                <a:ea typeface="Lato" panose="020F0502020204030203" pitchFamily="34" charset="0"/>
                <a:cs typeface="Lato" panose="020F0502020204030203" pitchFamily="34" charset="0"/>
              </a:rPr>
              <a:t>Barriers to reporting…</a:t>
            </a:r>
          </a:p>
        </p:txBody>
      </p:sp>
    </p:spTree>
    <p:custDataLst>
      <p:tags r:id="rId1"/>
    </p:custDataLst>
    <p:extLst>
      <p:ext uri="{BB962C8B-B14F-4D97-AF65-F5344CB8AC3E}">
        <p14:creationId xmlns:p14="http://schemas.microsoft.com/office/powerpoint/2010/main" val="12008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C8DCA-E4CC-C5B9-979C-627FF75D147D}"/>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DAFC0AA-B7AF-3635-9E2C-AE29BABF9F0A}"/>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D1227A3B-CAE8-85E6-BCFD-FBC621FF4CF7}"/>
              </a:ext>
            </a:extLst>
          </p:cNvPr>
          <p:cNvSpPr/>
          <p:nvPr/>
        </p:nvSpPr>
        <p:spPr>
          <a:xfrm>
            <a:off x="3352798" y="397609"/>
            <a:ext cx="5493849"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TRUSTED REPORTING RESOURCE</a:t>
            </a:r>
            <a:endParaRPr lang="en-US" sz="4000" dirty="0">
              <a:solidFill>
                <a:srgbClr val="4A4A4A"/>
              </a:solidFill>
              <a:latin typeface="Oswald" pitchFamily="2" charset="0"/>
            </a:endParaRPr>
          </a:p>
        </p:txBody>
      </p:sp>
      <p:sp>
        <p:nvSpPr>
          <p:cNvPr id="5" name="TextBox 4">
            <a:extLst>
              <a:ext uri="{FF2B5EF4-FFF2-40B4-BE49-F238E27FC236}">
                <a16:creationId xmlns:a16="http://schemas.microsoft.com/office/drawing/2014/main" id="{4ADC263B-C1F7-B055-E607-C923ACDAE406}"/>
              </a:ext>
            </a:extLst>
          </p:cNvPr>
          <p:cNvSpPr txBox="1"/>
          <p:nvPr/>
        </p:nvSpPr>
        <p:spPr>
          <a:xfrm>
            <a:off x="466722" y="1601985"/>
            <a:ext cx="5486400" cy="584775"/>
          </a:xfrm>
          <a:prstGeom prst="rect">
            <a:avLst/>
          </a:prstGeom>
          <a:noFill/>
        </p:spPr>
        <p:txBody>
          <a:bodyPr wrap="square" rtlCol="0">
            <a:spAutoFit/>
          </a:bodyPr>
          <a:lstStyle/>
          <a:p>
            <a:r>
              <a:rPr lang="en-US" sz="3200" i="1" dirty="0">
                <a:latin typeface="Lato" panose="020F0502020204030203" pitchFamily="34" charset="0"/>
                <a:ea typeface="Lato" panose="020F0502020204030203" pitchFamily="34" charset="0"/>
                <a:cs typeface="Lato" panose="020F0502020204030203" pitchFamily="34" charset="0"/>
              </a:rPr>
              <a:t>If you receive a report…</a:t>
            </a:r>
          </a:p>
        </p:txBody>
      </p:sp>
      <p:sp>
        <p:nvSpPr>
          <p:cNvPr id="9" name="TextBox 8">
            <a:extLst>
              <a:ext uri="{FF2B5EF4-FFF2-40B4-BE49-F238E27FC236}">
                <a16:creationId xmlns:a16="http://schemas.microsoft.com/office/drawing/2014/main" id="{4C7EFC4B-87E3-FBD0-CC57-50189B0F4F7C}"/>
              </a:ext>
            </a:extLst>
          </p:cNvPr>
          <p:cNvSpPr txBox="1"/>
          <p:nvPr/>
        </p:nvSpPr>
        <p:spPr>
          <a:xfrm>
            <a:off x="3352798" y="5484852"/>
            <a:ext cx="6370173" cy="400110"/>
          </a:xfrm>
          <a:prstGeom prst="rect">
            <a:avLst/>
          </a:prstGeom>
          <a:noFill/>
        </p:spPr>
        <p:txBody>
          <a:bodyPr wrap="square" rtlCol="0">
            <a:spAutoFit/>
          </a:bodyPr>
          <a:lstStyle/>
          <a:p>
            <a:r>
              <a:rPr lang="en-US" sz="2000" i="1" dirty="0">
                <a:latin typeface="Lato" panose="020F0502020204030203" pitchFamily="34" charset="0"/>
                <a:ea typeface="Lato" panose="020F0502020204030203" pitchFamily="34" charset="0"/>
                <a:cs typeface="Lato" panose="020F0502020204030203" pitchFamily="34" charset="0"/>
              </a:rPr>
              <a:t>*if not, discuss why not &amp; strategies for moving forward</a:t>
            </a:r>
          </a:p>
        </p:txBody>
      </p:sp>
      <p:sp>
        <p:nvSpPr>
          <p:cNvPr id="14" name="Oval 13">
            <a:extLst>
              <a:ext uri="{FF2B5EF4-FFF2-40B4-BE49-F238E27FC236}">
                <a16:creationId xmlns:a16="http://schemas.microsoft.com/office/drawing/2014/main" id="{A78973A1-6DFA-8CC8-4C6D-F400E9D7C397}"/>
              </a:ext>
            </a:extLst>
          </p:cNvPr>
          <p:cNvSpPr/>
          <p:nvPr/>
        </p:nvSpPr>
        <p:spPr>
          <a:xfrm>
            <a:off x="2469029" y="2555723"/>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1</a:t>
            </a:r>
          </a:p>
        </p:txBody>
      </p:sp>
      <p:sp>
        <p:nvSpPr>
          <p:cNvPr id="15" name="TextBox 14">
            <a:extLst>
              <a:ext uri="{FF2B5EF4-FFF2-40B4-BE49-F238E27FC236}">
                <a16:creationId xmlns:a16="http://schemas.microsoft.com/office/drawing/2014/main" id="{482EFF1B-74E7-C57F-709A-F6D44B91E2F4}"/>
              </a:ext>
            </a:extLst>
          </p:cNvPr>
          <p:cNvSpPr txBox="1"/>
          <p:nvPr/>
        </p:nvSpPr>
        <p:spPr>
          <a:xfrm>
            <a:off x="3317508" y="2695018"/>
            <a:ext cx="6405463" cy="461665"/>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Get as much information as you can</a:t>
            </a:r>
          </a:p>
        </p:txBody>
      </p:sp>
      <p:sp>
        <p:nvSpPr>
          <p:cNvPr id="16" name="Oval 15">
            <a:extLst>
              <a:ext uri="{FF2B5EF4-FFF2-40B4-BE49-F238E27FC236}">
                <a16:creationId xmlns:a16="http://schemas.microsoft.com/office/drawing/2014/main" id="{7C2CCFE7-31BF-41C9-4FB3-231720A2FABD}"/>
              </a:ext>
            </a:extLst>
          </p:cNvPr>
          <p:cNvSpPr/>
          <p:nvPr/>
        </p:nvSpPr>
        <p:spPr>
          <a:xfrm>
            <a:off x="2469029" y="3604789"/>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2</a:t>
            </a:r>
          </a:p>
        </p:txBody>
      </p:sp>
      <p:sp>
        <p:nvSpPr>
          <p:cNvPr id="18" name="TextBox 17">
            <a:extLst>
              <a:ext uri="{FF2B5EF4-FFF2-40B4-BE49-F238E27FC236}">
                <a16:creationId xmlns:a16="http://schemas.microsoft.com/office/drawing/2014/main" id="{CCEE8A4E-9AE6-6425-5AF7-AF18758E1F95}"/>
              </a:ext>
            </a:extLst>
          </p:cNvPr>
          <p:cNvSpPr txBox="1"/>
          <p:nvPr/>
        </p:nvSpPr>
        <p:spPr>
          <a:xfrm>
            <a:off x="3317506" y="3721494"/>
            <a:ext cx="5501290" cy="461665"/>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Ensure the reporter is safe</a:t>
            </a:r>
          </a:p>
        </p:txBody>
      </p:sp>
      <p:sp>
        <p:nvSpPr>
          <p:cNvPr id="19" name="Oval 18">
            <a:extLst>
              <a:ext uri="{FF2B5EF4-FFF2-40B4-BE49-F238E27FC236}">
                <a16:creationId xmlns:a16="http://schemas.microsoft.com/office/drawing/2014/main" id="{F71386F1-335B-F1EF-CF9F-64C49DE3679A}"/>
              </a:ext>
            </a:extLst>
          </p:cNvPr>
          <p:cNvSpPr/>
          <p:nvPr/>
        </p:nvSpPr>
        <p:spPr>
          <a:xfrm>
            <a:off x="2469029" y="4653855"/>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3</a:t>
            </a:r>
          </a:p>
        </p:txBody>
      </p:sp>
      <p:sp>
        <p:nvSpPr>
          <p:cNvPr id="20" name="TextBox 19">
            <a:extLst>
              <a:ext uri="{FF2B5EF4-FFF2-40B4-BE49-F238E27FC236}">
                <a16:creationId xmlns:a16="http://schemas.microsoft.com/office/drawing/2014/main" id="{1CAE8F62-5726-AAED-2C1B-362AC4B526EB}"/>
              </a:ext>
            </a:extLst>
          </p:cNvPr>
          <p:cNvSpPr txBox="1"/>
          <p:nvPr/>
        </p:nvSpPr>
        <p:spPr>
          <a:xfrm>
            <a:off x="3317508" y="4653855"/>
            <a:ext cx="5931551" cy="830997"/>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Check to see if the reporter is comfortable reporting the information to authorities </a:t>
            </a:r>
          </a:p>
        </p:txBody>
      </p:sp>
    </p:spTree>
    <p:custDataLst>
      <p:tags r:id="rId1"/>
    </p:custDataLst>
    <p:extLst>
      <p:ext uri="{BB962C8B-B14F-4D97-AF65-F5344CB8AC3E}">
        <p14:creationId xmlns:p14="http://schemas.microsoft.com/office/powerpoint/2010/main" val="8809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5" grpId="0"/>
      <p:bldP spid="16" grpId="0" animBg="1"/>
      <p:bldP spid="18"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53577-A4D4-79B7-B92E-D53E3C8AB0FB}"/>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FD8778-FE1E-27C3-31E5-4508E1EF1ED4}"/>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695064-2D50-B553-0EDD-FE79A8F30CD1}"/>
              </a:ext>
            </a:extLst>
          </p:cNvPr>
          <p:cNvSpPr/>
          <p:nvPr/>
        </p:nvSpPr>
        <p:spPr>
          <a:xfrm>
            <a:off x="3345355" y="397609"/>
            <a:ext cx="5496794"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TRUSTED REPORTING RESOURCE</a:t>
            </a:r>
            <a:endParaRPr lang="en-US" sz="4000" dirty="0">
              <a:solidFill>
                <a:srgbClr val="4A4A4A"/>
              </a:solidFill>
              <a:latin typeface="Oswald" pitchFamily="2" charset="0"/>
            </a:endParaRPr>
          </a:p>
        </p:txBody>
      </p:sp>
      <p:sp>
        <p:nvSpPr>
          <p:cNvPr id="4" name="TextBox 3">
            <a:extLst>
              <a:ext uri="{FF2B5EF4-FFF2-40B4-BE49-F238E27FC236}">
                <a16:creationId xmlns:a16="http://schemas.microsoft.com/office/drawing/2014/main" id="{1F5FD6E7-5276-740D-D836-D71D2BDE94EC}"/>
              </a:ext>
            </a:extLst>
          </p:cNvPr>
          <p:cNvSpPr txBox="1"/>
          <p:nvPr/>
        </p:nvSpPr>
        <p:spPr>
          <a:xfrm>
            <a:off x="466722" y="1601985"/>
            <a:ext cx="5486400" cy="584775"/>
          </a:xfrm>
          <a:prstGeom prst="rect">
            <a:avLst/>
          </a:prstGeom>
          <a:noFill/>
        </p:spPr>
        <p:txBody>
          <a:bodyPr wrap="square" rtlCol="0">
            <a:spAutoFit/>
          </a:bodyPr>
          <a:lstStyle/>
          <a:p>
            <a:r>
              <a:rPr lang="en-US" sz="3200" i="1" dirty="0">
                <a:latin typeface="Lato" panose="020F0502020204030203" pitchFamily="34" charset="0"/>
                <a:ea typeface="Lato" panose="020F0502020204030203" pitchFamily="34" charset="0"/>
                <a:cs typeface="Lato" panose="020F0502020204030203" pitchFamily="34" charset="0"/>
              </a:rPr>
              <a:t>If the reporter is hesitant…</a:t>
            </a:r>
          </a:p>
        </p:txBody>
      </p:sp>
      <p:grpSp>
        <p:nvGrpSpPr>
          <p:cNvPr id="17" name="Group 16">
            <a:extLst>
              <a:ext uri="{FF2B5EF4-FFF2-40B4-BE49-F238E27FC236}">
                <a16:creationId xmlns:a16="http://schemas.microsoft.com/office/drawing/2014/main" id="{896C7990-01A2-3CBF-6154-F55E870DCA6C}"/>
              </a:ext>
            </a:extLst>
          </p:cNvPr>
          <p:cNvGrpSpPr/>
          <p:nvPr/>
        </p:nvGrpSpPr>
        <p:grpSpPr>
          <a:xfrm>
            <a:off x="2580360" y="2428148"/>
            <a:ext cx="3781437" cy="461665"/>
            <a:chOff x="3976948" y="2428148"/>
            <a:chExt cx="3781437" cy="461665"/>
          </a:xfrm>
        </p:grpSpPr>
        <p:sp>
          <p:nvSpPr>
            <p:cNvPr id="5" name="Rectangle 4">
              <a:extLst>
                <a:ext uri="{FF2B5EF4-FFF2-40B4-BE49-F238E27FC236}">
                  <a16:creationId xmlns:a16="http://schemas.microsoft.com/office/drawing/2014/main" id="{CFFB4E4E-40F5-1C04-F323-B7A1C029EBA8}"/>
                </a:ext>
              </a:extLst>
            </p:cNvPr>
            <p:cNvSpPr/>
            <p:nvPr/>
          </p:nvSpPr>
          <p:spPr>
            <a:xfrm>
              <a:off x="3976948" y="2567540"/>
              <a:ext cx="182880" cy="182880"/>
            </a:xfrm>
            <a:prstGeom prst="rect">
              <a:avLst/>
            </a:prstGeom>
            <a:solidFill>
              <a:srgbClr val="D00000"/>
            </a:solidFill>
            <a:ln w="57150">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743EABA-CF76-7195-3E2E-A59CD85FAE92}"/>
                </a:ext>
              </a:extLst>
            </p:cNvPr>
            <p:cNvSpPr txBox="1"/>
            <p:nvPr/>
          </p:nvSpPr>
          <p:spPr>
            <a:xfrm>
              <a:off x="4326071" y="2428148"/>
              <a:ext cx="3432314" cy="461665"/>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Talk about hesitancies</a:t>
              </a:r>
            </a:p>
          </p:txBody>
        </p:sp>
      </p:grpSp>
      <p:sp>
        <p:nvSpPr>
          <p:cNvPr id="19" name="TextBox 18">
            <a:extLst>
              <a:ext uri="{FF2B5EF4-FFF2-40B4-BE49-F238E27FC236}">
                <a16:creationId xmlns:a16="http://schemas.microsoft.com/office/drawing/2014/main" id="{EA7EFF0C-D34C-D007-8DA1-9D873BFE6592}"/>
              </a:ext>
            </a:extLst>
          </p:cNvPr>
          <p:cNvSpPr txBox="1"/>
          <p:nvPr/>
        </p:nvSpPr>
        <p:spPr>
          <a:xfrm>
            <a:off x="2929483" y="3348274"/>
            <a:ext cx="4598505" cy="461665"/>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Address any misconceptions</a:t>
            </a:r>
          </a:p>
        </p:txBody>
      </p:sp>
      <p:sp>
        <p:nvSpPr>
          <p:cNvPr id="20" name="TextBox 19">
            <a:extLst>
              <a:ext uri="{FF2B5EF4-FFF2-40B4-BE49-F238E27FC236}">
                <a16:creationId xmlns:a16="http://schemas.microsoft.com/office/drawing/2014/main" id="{0543975B-F6D8-9BDA-36F2-B35884B8F47C}"/>
              </a:ext>
            </a:extLst>
          </p:cNvPr>
          <p:cNvSpPr txBox="1"/>
          <p:nvPr/>
        </p:nvSpPr>
        <p:spPr>
          <a:xfrm>
            <a:off x="2929483" y="4268400"/>
            <a:ext cx="6308036" cy="461665"/>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Help facilitate the reporting with authorities</a:t>
            </a:r>
          </a:p>
        </p:txBody>
      </p:sp>
      <p:sp>
        <p:nvSpPr>
          <p:cNvPr id="21" name="TextBox 20">
            <a:extLst>
              <a:ext uri="{FF2B5EF4-FFF2-40B4-BE49-F238E27FC236}">
                <a16:creationId xmlns:a16="http://schemas.microsoft.com/office/drawing/2014/main" id="{F41B4FEF-587D-9050-DEA8-A4CDC9B2E346}"/>
              </a:ext>
            </a:extLst>
          </p:cNvPr>
          <p:cNvSpPr txBox="1"/>
          <p:nvPr/>
        </p:nvSpPr>
        <p:spPr>
          <a:xfrm>
            <a:off x="2929483" y="5188525"/>
            <a:ext cx="6686414" cy="461665"/>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Help the reporter make a safety plan</a:t>
            </a:r>
          </a:p>
        </p:txBody>
      </p:sp>
      <p:sp>
        <p:nvSpPr>
          <p:cNvPr id="22" name="TextBox 21">
            <a:extLst>
              <a:ext uri="{FF2B5EF4-FFF2-40B4-BE49-F238E27FC236}">
                <a16:creationId xmlns:a16="http://schemas.microsoft.com/office/drawing/2014/main" id="{4AC049B4-4434-4676-3F78-FD3356D1F065}"/>
              </a:ext>
            </a:extLst>
          </p:cNvPr>
          <p:cNvSpPr txBox="1"/>
          <p:nvPr/>
        </p:nvSpPr>
        <p:spPr>
          <a:xfrm>
            <a:off x="3087603" y="4641320"/>
            <a:ext cx="6370173" cy="400110"/>
          </a:xfrm>
          <a:prstGeom prst="rect">
            <a:avLst/>
          </a:prstGeom>
          <a:noFill/>
        </p:spPr>
        <p:txBody>
          <a:bodyPr wrap="square" rtlCol="0">
            <a:spAutoFit/>
          </a:bodyPr>
          <a:lstStyle/>
          <a:p>
            <a:r>
              <a:rPr lang="en-US" sz="2000" i="1" dirty="0">
                <a:latin typeface="Lato" panose="020F0502020204030203" pitchFamily="34" charset="0"/>
                <a:ea typeface="Lato" panose="020F0502020204030203" pitchFamily="34" charset="0"/>
                <a:cs typeface="Lato" panose="020F0502020204030203" pitchFamily="34" charset="0"/>
              </a:rPr>
              <a:t>*reassure that they are safe to report</a:t>
            </a:r>
          </a:p>
        </p:txBody>
      </p:sp>
      <p:sp>
        <p:nvSpPr>
          <p:cNvPr id="23" name="TextBox 22">
            <a:extLst>
              <a:ext uri="{FF2B5EF4-FFF2-40B4-BE49-F238E27FC236}">
                <a16:creationId xmlns:a16="http://schemas.microsoft.com/office/drawing/2014/main" id="{6D9D0A37-ED56-BE77-545C-71433A61C6AB}"/>
              </a:ext>
            </a:extLst>
          </p:cNvPr>
          <p:cNvSpPr txBox="1"/>
          <p:nvPr/>
        </p:nvSpPr>
        <p:spPr>
          <a:xfrm>
            <a:off x="3087602" y="5639363"/>
            <a:ext cx="6370173" cy="400110"/>
          </a:xfrm>
          <a:prstGeom prst="rect">
            <a:avLst/>
          </a:prstGeom>
          <a:noFill/>
        </p:spPr>
        <p:txBody>
          <a:bodyPr wrap="square" rtlCol="0">
            <a:spAutoFit/>
          </a:bodyPr>
          <a:lstStyle/>
          <a:p>
            <a:r>
              <a:rPr lang="en-US" sz="2000" i="1" dirty="0">
                <a:latin typeface="Lato" panose="020F0502020204030203" pitchFamily="34" charset="0"/>
                <a:ea typeface="Lato" panose="020F0502020204030203" pitchFamily="34" charset="0"/>
                <a:cs typeface="Lato" panose="020F0502020204030203" pitchFamily="34" charset="0"/>
              </a:rPr>
              <a:t>*bring other resources to help with safety planning</a:t>
            </a:r>
          </a:p>
        </p:txBody>
      </p:sp>
      <p:sp>
        <p:nvSpPr>
          <p:cNvPr id="24" name="Rectangle 23">
            <a:extLst>
              <a:ext uri="{FF2B5EF4-FFF2-40B4-BE49-F238E27FC236}">
                <a16:creationId xmlns:a16="http://schemas.microsoft.com/office/drawing/2014/main" id="{96EADA00-C63E-FA30-5E95-DE1D70EECBC3}"/>
              </a:ext>
            </a:extLst>
          </p:cNvPr>
          <p:cNvSpPr/>
          <p:nvPr/>
        </p:nvSpPr>
        <p:spPr>
          <a:xfrm>
            <a:off x="2576103" y="5325192"/>
            <a:ext cx="182880" cy="182880"/>
          </a:xfrm>
          <a:prstGeom prst="rect">
            <a:avLst/>
          </a:prstGeom>
          <a:solidFill>
            <a:srgbClr val="D00000"/>
          </a:solidFill>
          <a:ln w="57150">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79B43F2-5CB3-03B1-E169-C8703D330346}"/>
              </a:ext>
            </a:extLst>
          </p:cNvPr>
          <p:cNvSpPr/>
          <p:nvPr/>
        </p:nvSpPr>
        <p:spPr>
          <a:xfrm>
            <a:off x="2576103" y="4406429"/>
            <a:ext cx="182880" cy="182880"/>
          </a:xfrm>
          <a:prstGeom prst="rect">
            <a:avLst/>
          </a:prstGeom>
          <a:solidFill>
            <a:srgbClr val="D00000"/>
          </a:solidFill>
          <a:ln w="57150">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0376521-4E8C-F489-E82B-F9C237C647E2}"/>
              </a:ext>
            </a:extLst>
          </p:cNvPr>
          <p:cNvSpPr/>
          <p:nvPr/>
        </p:nvSpPr>
        <p:spPr>
          <a:xfrm>
            <a:off x="2580360" y="3487666"/>
            <a:ext cx="182880" cy="182880"/>
          </a:xfrm>
          <a:prstGeom prst="rect">
            <a:avLst/>
          </a:prstGeom>
          <a:solidFill>
            <a:srgbClr val="D00000"/>
          </a:solidFill>
          <a:ln w="57150">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59936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animBg="1"/>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646</TotalTime>
  <Words>960</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Calibri</vt:lpstr>
      <vt:lpstr>Lato</vt:lpstr>
      <vt:lpstr>Oswald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McKenna Schneider</dc:creator>
  <cp:lastModifiedBy>Taylor St Cin</cp:lastModifiedBy>
  <cp:revision>23</cp:revision>
  <dcterms:created xsi:type="dcterms:W3CDTF">2025-03-06T21:31:19Z</dcterms:created>
  <dcterms:modified xsi:type="dcterms:W3CDTF">2025-05-16T20:45:10Z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3B58081C-3A8D-4076-9A4B-9B39B055327C</vt:lpwstr>
  </property>
  <property fmtid="{D5CDD505-2E9C-101B-9397-08002B2CF9AE}" pid="3" name="ArticulatePath">
    <vt:lpwstr>Presentation1</vt:lpwstr>
  </property>
</Properties>
</file>