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8" r:id="rId3"/>
    <p:sldId id="259" r:id="rId4"/>
    <p:sldId id="300" r:id="rId5"/>
    <p:sldId id="290" r:id="rId6"/>
    <p:sldId id="268" r:id="rId7"/>
    <p:sldId id="269" r:id="rId8"/>
    <p:sldId id="270" r:id="rId9"/>
    <p:sldId id="271" r:id="rId10"/>
    <p:sldId id="261" r:id="rId11"/>
    <p:sldId id="297" r:id="rId12"/>
    <p:sldId id="301" r:id="rId13"/>
    <p:sldId id="303" r:id="rId14"/>
    <p:sldId id="304" r:id="rId15"/>
    <p:sldId id="305" r:id="rId16"/>
  </p:sldIdLst>
  <p:sldSz cx="12192000" cy="6858000"/>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7E45E3A-9503-4145-B826-E88DFD03CED4}">
          <p14:sldIdLst>
            <p14:sldId id="256"/>
            <p14:sldId id="258"/>
            <p14:sldId id="259"/>
            <p14:sldId id="300"/>
            <p14:sldId id="290"/>
            <p14:sldId id="268"/>
            <p14:sldId id="269"/>
            <p14:sldId id="270"/>
            <p14:sldId id="271"/>
            <p14:sldId id="261"/>
            <p14:sldId id="297"/>
            <p14:sldId id="301"/>
            <p14:sldId id="303"/>
            <p14:sldId id="304"/>
            <p14:sldId id="305"/>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9B53D50-3B3B-E880-848A-6D1FBA2B5F0F}" name="McKenna Schneider" initials="MS" userId="S::mschneider27@unl.edu::2a23bb07-266a-4c39-a5ee-5cc75965e47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9EAE7"/>
    <a:srgbClr val="D00000"/>
    <a:srgbClr val="ECEDEB"/>
    <a:srgbClr val="FFD74F"/>
    <a:srgbClr val="006E87"/>
    <a:srgbClr val="4A4A4A"/>
    <a:srgbClr val="194065"/>
    <a:srgbClr val="259AB4"/>
    <a:srgbClr val="F58A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1" autoAdjust="0"/>
    <p:restoredTop sz="60544" autoAdjust="0"/>
  </p:normalViewPr>
  <p:slideViewPr>
    <p:cSldViewPr snapToGrid="0">
      <p:cViewPr>
        <p:scale>
          <a:sx n="100" d="100"/>
          <a:sy n="100" d="100"/>
        </p:scale>
        <p:origin x="247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72BCFC-85C9-4926-AA6D-A4902C460893}" type="datetimeFigureOut">
              <a:rPr lang="en-US" smtClean="0"/>
              <a:t>5/7/2025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B11604-9BF0-4617-A2D1-03FBFE0AAFA9}" type="slidenum">
              <a:rPr lang="en-US" smtClean="0"/>
              <a:t>‹#›</a:t>
            </a:fld>
            <a:endParaRPr lang="en-US" dirty="0"/>
          </a:p>
        </p:txBody>
      </p:sp>
    </p:spTree>
    <p:extLst>
      <p:ext uri="{BB962C8B-B14F-4D97-AF65-F5344CB8AC3E}">
        <p14:creationId xmlns:p14="http://schemas.microsoft.com/office/powerpoint/2010/main" val="1097101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presentation will focus on how you can identify behaviors that may signal someone is on a path to violence and what you can do to get them off that pathway. Today we will talk about what targeted violence is, how to recognize signs on the path to violence, and what we can do to prevent it. </a:t>
            </a:r>
          </a:p>
          <a:p>
            <a:endParaRPr lang="en-US" dirty="0"/>
          </a:p>
        </p:txBody>
      </p:sp>
      <p:sp>
        <p:nvSpPr>
          <p:cNvPr id="4" name="Slide Number Placeholder 3"/>
          <p:cNvSpPr>
            <a:spLocks noGrp="1"/>
          </p:cNvSpPr>
          <p:nvPr>
            <p:ph type="sldNum" sz="quarter" idx="5"/>
          </p:nvPr>
        </p:nvSpPr>
        <p:spPr/>
        <p:txBody>
          <a:bodyPr/>
          <a:lstStyle/>
          <a:p>
            <a:fld id="{1EB11604-9BF0-4617-A2D1-03FBFE0AAFA9}" type="slidenum">
              <a:rPr lang="en-US" smtClean="0"/>
              <a:t>1</a:t>
            </a:fld>
            <a:endParaRPr lang="en-US" dirty="0"/>
          </a:p>
        </p:txBody>
      </p:sp>
    </p:spTree>
    <p:extLst>
      <p:ext uri="{BB962C8B-B14F-4D97-AF65-F5344CB8AC3E}">
        <p14:creationId xmlns:p14="http://schemas.microsoft.com/office/powerpoint/2010/main" val="39151338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B11604-9BF0-4617-A2D1-03FBFE0AAFA9}" type="slidenum">
              <a:rPr lang="en-US" smtClean="0"/>
              <a:t>10</a:t>
            </a:fld>
            <a:endParaRPr lang="en-US" dirty="0"/>
          </a:p>
        </p:txBody>
      </p:sp>
    </p:spTree>
    <p:extLst>
      <p:ext uri="{BB962C8B-B14F-4D97-AF65-F5344CB8AC3E}">
        <p14:creationId xmlns:p14="http://schemas.microsoft.com/office/powerpoint/2010/main" val="1001274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B11604-9BF0-4617-A2D1-03FBFE0AAFA9}" type="slidenum">
              <a:rPr lang="en-US" smtClean="0"/>
              <a:t>11</a:t>
            </a:fld>
            <a:endParaRPr lang="en-US" dirty="0"/>
          </a:p>
        </p:txBody>
      </p:sp>
    </p:spTree>
    <p:extLst>
      <p:ext uri="{BB962C8B-B14F-4D97-AF65-F5344CB8AC3E}">
        <p14:creationId xmlns:p14="http://schemas.microsoft.com/office/powerpoint/2010/main" val="37332099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A9B145-036E-9984-86E6-2B399248CD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16B827-6D4A-398F-F968-6534D7E58E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4E57DA-511E-7706-47BD-FCD06FE16240}"/>
              </a:ext>
            </a:extLst>
          </p:cNvPr>
          <p:cNvSpPr>
            <a:spLocks noGrp="1"/>
          </p:cNvSpPr>
          <p:nvPr>
            <p:ph type="body" idx="1"/>
          </p:nvPr>
        </p:nvSpPr>
        <p:spPr/>
        <p:txBody>
          <a:bodyPr/>
          <a:lstStyle/>
          <a:p>
            <a:r>
              <a:rPr lang="en-US" dirty="0"/>
              <a:t>You may not be able to place behaviors you observe in any of the pathway categories, but they still concern you. The behavior you see is out of the ordinary or doesn’t fit or feel right for the situation. Bottom line, if it concerns you, report it. Here are some examples of behaviors that signal a problem. It is important to note that not everybody who has these behaviors will be violent. However, each of them signals a need for help. When put together with all the pieces of information however, the picture may change. The goal of violence prevention is to disrupt the path to violence and surround the person with the right kind of support and help. It is not to punish someone or get them in trouble. The earlier we can intervene, the less likely they will be in trouble. </a:t>
            </a:r>
          </a:p>
        </p:txBody>
      </p:sp>
      <p:sp>
        <p:nvSpPr>
          <p:cNvPr id="4" name="Slide Number Placeholder 3">
            <a:extLst>
              <a:ext uri="{FF2B5EF4-FFF2-40B4-BE49-F238E27FC236}">
                <a16:creationId xmlns:a16="http://schemas.microsoft.com/office/drawing/2014/main" id="{C2D3CFB8-0EBD-E646-DF73-8E39BA842FA8}"/>
              </a:ext>
            </a:extLst>
          </p:cNvPr>
          <p:cNvSpPr>
            <a:spLocks noGrp="1"/>
          </p:cNvSpPr>
          <p:nvPr>
            <p:ph type="sldNum" sz="quarter" idx="5"/>
          </p:nvPr>
        </p:nvSpPr>
        <p:spPr/>
        <p:txBody>
          <a:bodyPr/>
          <a:lstStyle/>
          <a:p>
            <a:fld id="{1EB11604-9BF0-4617-A2D1-03FBFE0AAFA9}" type="slidenum">
              <a:rPr lang="en-US" smtClean="0"/>
              <a:t>12</a:t>
            </a:fld>
            <a:endParaRPr lang="en-US" dirty="0"/>
          </a:p>
        </p:txBody>
      </p:sp>
    </p:spTree>
    <p:extLst>
      <p:ext uri="{BB962C8B-B14F-4D97-AF65-F5344CB8AC3E}">
        <p14:creationId xmlns:p14="http://schemas.microsoft.com/office/powerpoint/2010/main" val="17194358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 2 begins by listening non-judgmentally to what the person has to say. Listen for the reasons or motives and any grievances they may have. These may not make sense to you; however, they are real to the person who believes them. Try to understand what they are saying and feeling even if you disagree with them. Reassure the person that you want to be helpful. Be sure to share what you are hearing with someone you trust who can also be helpful to you and to the person with the grievance. Remember that our goal is to get the person off the path to violence. The person may not want your help, but once you discover something that makes you concerned, it is important to start planning with whom you will share your concerns. Don’t ignore your concerns or talk yourself out of sharing them. </a:t>
            </a:r>
          </a:p>
        </p:txBody>
      </p:sp>
      <p:sp>
        <p:nvSpPr>
          <p:cNvPr id="4" name="Slide Number Placeholder 3"/>
          <p:cNvSpPr>
            <a:spLocks noGrp="1"/>
          </p:cNvSpPr>
          <p:nvPr>
            <p:ph type="sldNum" sz="quarter" idx="5"/>
          </p:nvPr>
        </p:nvSpPr>
        <p:spPr/>
        <p:txBody>
          <a:bodyPr/>
          <a:lstStyle/>
          <a:p>
            <a:fld id="{1EB11604-9BF0-4617-A2D1-03FBFE0AAFA9}" type="slidenum">
              <a:rPr lang="en-US" smtClean="0"/>
              <a:t>13</a:t>
            </a:fld>
            <a:endParaRPr lang="en-US" dirty="0"/>
          </a:p>
        </p:txBody>
      </p:sp>
    </p:spTree>
    <p:extLst>
      <p:ext uri="{BB962C8B-B14F-4D97-AF65-F5344CB8AC3E}">
        <p14:creationId xmlns:p14="http://schemas.microsoft.com/office/powerpoint/2010/main" val="23198812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 3 is to report the signs of violence so the person gets help to keep them off the path to violence. If you are concerned that the person is going to harm themselves or other people, take it seriously. For immediate concerns, call 9-1-1. If you are not sure how immediate the threat is, contact law enforcement, a faith leader, your school or work leader, or another trusted person. Sometimes people want to consult with their family or friends before they make a report. Don’t let family or friends talk you out of making a report to a trusted entity who can help. It is especially important to report threats or behaviors like harassing or following someone, references to killing someone or themselves, or someone who is not thinking clearly and may have a mental health problem. </a:t>
            </a:r>
          </a:p>
        </p:txBody>
      </p:sp>
      <p:sp>
        <p:nvSpPr>
          <p:cNvPr id="4" name="Slide Number Placeholder 3"/>
          <p:cNvSpPr>
            <a:spLocks noGrp="1"/>
          </p:cNvSpPr>
          <p:nvPr>
            <p:ph type="sldNum" sz="quarter" idx="5"/>
          </p:nvPr>
        </p:nvSpPr>
        <p:spPr/>
        <p:txBody>
          <a:bodyPr/>
          <a:lstStyle/>
          <a:p>
            <a:fld id="{1EB11604-9BF0-4617-A2D1-03FBFE0AAFA9}" type="slidenum">
              <a:rPr lang="en-US" smtClean="0"/>
              <a:t>14</a:t>
            </a:fld>
            <a:endParaRPr lang="en-US" dirty="0"/>
          </a:p>
        </p:txBody>
      </p:sp>
    </p:spTree>
    <p:extLst>
      <p:ext uri="{BB962C8B-B14F-4D97-AF65-F5344CB8AC3E}">
        <p14:creationId xmlns:p14="http://schemas.microsoft.com/office/powerpoint/2010/main" val="28637857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Making a report about someone you care about can be difficult. You don’t want to get them in trouble, but you also don’t want them to continue down the path toward violence. In our community we are working together to get help for people on the path so they don’t become violent. This begins with you. Information about where to report in our community is in the handout (or on the slide). An example of what to say when you make a report is also included. It is important to be as specific as possible with the behaviors and concerns you report. If you just have a feeling that something just isn’t right, try to identify what specific behaviors the person did that make you uncomfortable or concerned. When you make a report, you might say something like, “I would like to report behaviors that might be on the path to violence. I am concerned about [name] and want to get them help. Here are the behaviors I am concerned about: [then list what you saw or heard.]”</a:t>
            </a:r>
          </a:p>
          <a:p>
            <a:endParaRPr lang="en-US" dirty="0"/>
          </a:p>
        </p:txBody>
      </p:sp>
      <p:sp>
        <p:nvSpPr>
          <p:cNvPr id="4" name="Slide Number Placeholder 3"/>
          <p:cNvSpPr>
            <a:spLocks noGrp="1"/>
          </p:cNvSpPr>
          <p:nvPr>
            <p:ph type="sldNum" sz="quarter" idx="5"/>
          </p:nvPr>
        </p:nvSpPr>
        <p:spPr/>
        <p:txBody>
          <a:bodyPr/>
          <a:lstStyle/>
          <a:p>
            <a:fld id="{1EB11604-9BF0-4617-A2D1-03FBFE0AAFA9}" type="slidenum">
              <a:rPr lang="en-US" smtClean="0"/>
              <a:t>15</a:t>
            </a:fld>
            <a:endParaRPr lang="en-US" dirty="0"/>
          </a:p>
        </p:txBody>
      </p:sp>
    </p:spTree>
    <p:extLst>
      <p:ext uri="{BB962C8B-B14F-4D97-AF65-F5344CB8AC3E}">
        <p14:creationId xmlns:p14="http://schemas.microsoft.com/office/powerpoint/2010/main" val="1810906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B11604-9BF0-4617-A2D1-03FBFE0AAFA9}" type="slidenum">
              <a:rPr lang="en-US" smtClean="0"/>
              <a:t>2</a:t>
            </a:fld>
            <a:endParaRPr lang="en-US" dirty="0"/>
          </a:p>
        </p:txBody>
      </p:sp>
    </p:spTree>
    <p:extLst>
      <p:ext uri="{BB962C8B-B14F-4D97-AF65-F5344CB8AC3E}">
        <p14:creationId xmlns:p14="http://schemas.microsoft.com/office/powerpoint/2010/main" val="815859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Have you ever heard someone talk about an act of violence by saying “they just snapped”? This is a myth. People don’t just snap. Experts who study violence tell us that being violent is a process that begins with the idea that violence is on option for solving a problem or righting a perceived wrong. From years of violence research, we know there are often clues and behaviors seen by friends, family and co-workers that go unreported. For example, you often hear someone interviewed after a shooting who says something like “I thought what they said or were doing was strange” or “I was worried about them.” But they never said anything about it or told anyone they were concerned. </a:t>
            </a:r>
          </a:p>
        </p:txBody>
      </p:sp>
      <p:sp>
        <p:nvSpPr>
          <p:cNvPr id="4" name="Slide Number Placeholder 3"/>
          <p:cNvSpPr>
            <a:spLocks noGrp="1"/>
          </p:cNvSpPr>
          <p:nvPr>
            <p:ph type="sldNum" sz="quarter" idx="5"/>
          </p:nvPr>
        </p:nvSpPr>
        <p:spPr/>
        <p:txBody>
          <a:bodyPr/>
          <a:lstStyle/>
          <a:p>
            <a:fld id="{1EB11604-9BF0-4617-A2D1-03FBFE0AAFA9}" type="slidenum">
              <a:rPr lang="en-US" smtClean="0"/>
              <a:t>3</a:t>
            </a:fld>
            <a:endParaRPr lang="en-US" dirty="0"/>
          </a:p>
        </p:txBody>
      </p:sp>
    </p:spTree>
    <p:extLst>
      <p:ext uri="{BB962C8B-B14F-4D97-AF65-F5344CB8AC3E}">
        <p14:creationId xmlns:p14="http://schemas.microsoft.com/office/powerpoint/2010/main" val="3232413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CF2A2F-076A-346E-9EE7-21D625CAFF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D0DBBC-48B5-9278-9DB8-AA196E95BF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CCCDA5-F0C1-A0CC-E877-E937A5EC1DA4}"/>
              </a:ext>
            </a:extLst>
          </p:cNvPr>
          <p:cNvSpPr>
            <a:spLocks noGrp="1"/>
          </p:cNvSpPr>
          <p:nvPr>
            <p:ph type="body" idx="1"/>
          </p:nvPr>
        </p:nvSpPr>
        <p:spPr/>
        <p:txBody>
          <a:bodyPr/>
          <a:lstStyle/>
          <a:p>
            <a:r>
              <a:rPr lang="en-US" dirty="0"/>
              <a:t>Sometimes it is because we see only one behavior and we talk ourselves out of saying something. Our hesitance to report may be because we don’t want to get someone in trouble. Our community is now working on a process that will use your reports to get help for the person. We want you to know we are focusing on troubling behaviors, not getting people in trouble. To make this work, we all need to know what behaviors to look for and care enough to tell someone who can help. You can also help by spreading the message that some violence can be prevented. </a:t>
            </a:r>
          </a:p>
        </p:txBody>
      </p:sp>
      <p:sp>
        <p:nvSpPr>
          <p:cNvPr id="4" name="Slide Number Placeholder 3">
            <a:extLst>
              <a:ext uri="{FF2B5EF4-FFF2-40B4-BE49-F238E27FC236}">
                <a16:creationId xmlns:a16="http://schemas.microsoft.com/office/drawing/2014/main" id="{F41DC909-A2F6-A79A-84F9-B458B36A1C7A}"/>
              </a:ext>
            </a:extLst>
          </p:cNvPr>
          <p:cNvSpPr>
            <a:spLocks noGrp="1"/>
          </p:cNvSpPr>
          <p:nvPr>
            <p:ph type="sldNum" sz="quarter" idx="5"/>
          </p:nvPr>
        </p:nvSpPr>
        <p:spPr/>
        <p:txBody>
          <a:bodyPr/>
          <a:lstStyle/>
          <a:p>
            <a:fld id="{1EB11604-9BF0-4617-A2D1-03FBFE0AAFA9}" type="slidenum">
              <a:rPr lang="en-US" smtClean="0"/>
              <a:t>4</a:t>
            </a:fld>
            <a:endParaRPr lang="en-US" dirty="0"/>
          </a:p>
        </p:txBody>
      </p:sp>
    </p:spTree>
    <p:extLst>
      <p:ext uri="{BB962C8B-B14F-4D97-AF65-F5344CB8AC3E}">
        <p14:creationId xmlns:p14="http://schemas.microsoft.com/office/powerpoint/2010/main" val="1447422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type of violence we are most concerned about is “targeted violence”. This type of violence features a target such as a person, group of people, facility, or organization. Reactive violence is when someone fights back when attacked. [You can see from the pictures the differences in the two types of violence. The cat on the right – reactive violence – hisses and reacts to a perceived threat. The cat on the left is clearly hunting – crouched low, eyes on the target, silently approaching. These differences in behavior are observable.] Researchers of targeted violence tells us several behaviors are commonly observed leading up to a violent event. </a:t>
            </a:r>
          </a:p>
        </p:txBody>
      </p:sp>
      <p:sp>
        <p:nvSpPr>
          <p:cNvPr id="4" name="Slide Number Placeholder 3"/>
          <p:cNvSpPr>
            <a:spLocks noGrp="1"/>
          </p:cNvSpPr>
          <p:nvPr>
            <p:ph type="sldNum" sz="quarter" idx="5"/>
          </p:nvPr>
        </p:nvSpPr>
        <p:spPr/>
        <p:txBody>
          <a:bodyPr/>
          <a:lstStyle/>
          <a:p>
            <a:fld id="{1EB11604-9BF0-4617-A2D1-03FBFE0AAFA9}" type="slidenum">
              <a:rPr lang="en-US" smtClean="0"/>
              <a:t>5</a:t>
            </a:fld>
            <a:endParaRPr lang="en-US" dirty="0"/>
          </a:p>
        </p:txBody>
      </p:sp>
    </p:spTree>
    <p:extLst>
      <p:ext uri="{BB962C8B-B14F-4D97-AF65-F5344CB8AC3E}">
        <p14:creationId xmlns:p14="http://schemas.microsoft.com/office/powerpoint/2010/main" val="2272815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way of thinking about the behaviors leading up to an attack is to picture them as being on a pathway. This process gives us a way to see potential points of intervention to stop the violence from occurring. The pattern of behavior a subject follows when selecting and moving toward a target is what we label as a “threat.” We become aware of the threat because a person’s thoughts about or plans for violence may “leak” to others. This “leakage” can be via emails, social media, drawings, writings or comments. The leakage may leave people feeling like something isn’t right, but they can’t really put their finger on why they feel that way. This model provides a way to describe behaviors you are seeing with someone who could be on the path to violence. Many individuals on the path to violence begin with grievance. They feel wronged or treated unfairly. For example, a person may feel picked on at work or school – or may believe that their political, social or religious view is threatened by someone or some group. </a:t>
            </a:r>
          </a:p>
          <a:p>
            <a:endParaRPr lang="en-US" dirty="0"/>
          </a:p>
        </p:txBody>
      </p:sp>
      <p:sp>
        <p:nvSpPr>
          <p:cNvPr id="4" name="Slide Number Placeholder 3"/>
          <p:cNvSpPr>
            <a:spLocks noGrp="1"/>
          </p:cNvSpPr>
          <p:nvPr>
            <p:ph type="sldNum" sz="quarter" idx="5"/>
          </p:nvPr>
        </p:nvSpPr>
        <p:spPr/>
        <p:txBody>
          <a:bodyPr/>
          <a:lstStyle/>
          <a:p>
            <a:fld id="{1EB11604-9BF0-4617-A2D1-03FBFE0AAFA9}" type="slidenum">
              <a:rPr lang="en-US" smtClean="0"/>
              <a:t>6</a:t>
            </a:fld>
            <a:endParaRPr lang="en-US" dirty="0"/>
          </a:p>
        </p:txBody>
      </p:sp>
    </p:spTree>
    <p:extLst>
      <p:ext uri="{BB962C8B-B14F-4D97-AF65-F5344CB8AC3E}">
        <p14:creationId xmlns:p14="http://schemas.microsoft.com/office/powerpoint/2010/main" val="589456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of us have grievances, but few of us move to the next step, which is to view violence as a viable option for resolving the grievance or furthering a cause. Behaviors you might notice when someone is thinking about violence include: making comments about violence; liking, posting or reposting social media that contains violent content or glorifies use of violence; writing or drawing things with violent content; or talking about people or groups that use violence.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EB11604-9BF0-4617-A2D1-03FBFE0AAFA9}" type="slidenum">
              <a:rPr lang="en-US" smtClean="0"/>
              <a:t>7</a:t>
            </a:fld>
            <a:endParaRPr lang="en-US" dirty="0"/>
          </a:p>
        </p:txBody>
      </p:sp>
    </p:spTree>
    <p:extLst>
      <p:ext uri="{BB962C8B-B14F-4D97-AF65-F5344CB8AC3E}">
        <p14:creationId xmlns:p14="http://schemas.microsoft.com/office/powerpoint/2010/main" val="1066796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more concerning is when someone begins researching and planning. This includes observable things like researching weapons, their cost, availability, and use; searching for information about past violent events; spending time on websites that promote extreme action and beliefs; or finding information related to the target – for a facility or organization this may include hours of operation, number of employees present, how the facility reacts to bomb threats or fire drills, maps of facilities or areas where people gather, etc. For individuals this may include finding out their routes to work, daily schedules, social media posts, email and phone contacts, or when the person is most vulnerable and alone. </a:t>
            </a:r>
          </a:p>
          <a:p>
            <a:endParaRPr lang="en-US" dirty="0"/>
          </a:p>
        </p:txBody>
      </p:sp>
      <p:sp>
        <p:nvSpPr>
          <p:cNvPr id="4" name="Slide Number Placeholder 3"/>
          <p:cNvSpPr>
            <a:spLocks noGrp="1"/>
          </p:cNvSpPr>
          <p:nvPr>
            <p:ph type="sldNum" sz="quarter" idx="5"/>
          </p:nvPr>
        </p:nvSpPr>
        <p:spPr/>
        <p:txBody>
          <a:bodyPr/>
          <a:lstStyle/>
          <a:p>
            <a:fld id="{1EB11604-9BF0-4617-A2D1-03FBFE0AAFA9}" type="slidenum">
              <a:rPr lang="en-US" smtClean="0"/>
              <a:t>8</a:t>
            </a:fld>
            <a:endParaRPr lang="en-US" dirty="0"/>
          </a:p>
        </p:txBody>
      </p:sp>
    </p:spTree>
    <p:extLst>
      <p:ext uri="{BB962C8B-B14F-4D97-AF65-F5344CB8AC3E}">
        <p14:creationId xmlns:p14="http://schemas.microsoft.com/office/powerpoint/2010/main" val="2148006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Preparation can include things like increasing frequency or intensity of target practice with firearms; using pictures or sayings as targets; Purchasing or acquiring supplies like ammunition or additional firearms, or a costume to carry out the violence in; giving things away or posting last words if the person intends to suicide while carrying out an attack. This could also include testing security or seeing how close they can get to the target. For example, the person could try to deliver flowers at a school and see how far they get before someone asks who they are, attending an event to see how close they can get to a target; testing doors to facilities to see if they are locked; driving or parking near the house of the person targeted; essentially any behavior designed to test or circumvent security measures is concerning.</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EB11604-9BF0-4617-A2D1-03FBFE0AAFA9}" type="slidenum">
              <a:rPr lang="en-US" smtClean="0"/>
              <a:t>9</a:t>
            </a:fld>
            <a:endParaRPr lang="en-US" dirty="0"/>
          </a:p>
        </p:txBody>
      </p:sp>
    </p:spTree>
    <p:extLst>
      <p:ext uri="{BB962C8B-B14F-4D97-AF65-F5344CB8AC3E}">
        <p14:creationId xmlns:p14="http://schemas.microsoft.com/office/powerpoint/2010/main" val="629345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44F9A-B52D-1127-E76C-23BB856F19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0B041E9-F9CF-291D-47CA-60CB99C580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983A442-E5D0-3F9F-96F8-B3DE7828A9CF}"/>
              </a:ext>
            </a:extLst>
          </p:cNvPr>
          <p:cNvSpPr>
            <a:spLocks noGrp="1"/>
          </p:cNvSpPr>
          <p:nvPr>
            <p:ph type="dt" sz="half" idx="10"/>
          </p:nvPr>
        </p:nvSpPr>
        <p:spPr/>
        <p:txBody>
          <a:bodyPr/>
          <a:lstStyle/>
          <a:p>
            <a:fld id="{1CFF5253-946F-484A-A652-ABC19595B1F6}" type="datetimeFigureOut">
              <a:rPr lang="en-US" smtClean="0"/>
              <a:t>5/7/2025</a:t>
            </a:fld>
            <a:endParaRPr lang="en-US" dirty="0"/>
          </a:p>
        </p:txBody>
      </p:sp>
      <p:sp>
        <p:nvSpPr>
          <p:cNvPr id="5" name="Footer Placeholder 4">
            <a:extLst>
              <a:ext uri="{FF2B5EF4-FFF2-40B4-BE49-F238E27FC236}">
                <a16:creationId xmlns:a16="http://schemas.microsoft.com/office/drawing/2014/main" id="{C151B0F5-D57B-B455-022C-650977E32A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7E9EC93-8D97-DAFA-322E-7290115C0E39}"/>
              </a:ext>
            </a:extLst>
          </p:cNvPr>
          <p:cNvSpPr>
            <a:spLocks noGrp="1"/>
          </p:cNvSpPr>
          <p:nvPr>
            <p:ph type="sldNum" sz="quarter" idx="12"/>
          </p:nvPr>
        </p:nvSpPr>
        <p:spPr/>
        <p:txBody>
          <a:bodyPr/>
          <a:lstStyle/>
          <a:p>
            <a:fld id="{40DDEA26-977B-42C8-9A1F-4060C80174F3}" type="slidenum">
              <a:rPr lang="en-US" smtClean="0"/>
              <a:t>‹#›</a:t>
            </a:fld>
            <a:endParaRPr lang="en-US" dirty="0"/>
          </a:p>
        </p:txBody>
      </p:sp>
    </p:spTree>
    <p:extLst>
      <p:ext uri="{BB962C8B-B14F-4D97-AF65-F5344CB8AC3E}">
        <p14:creationId xmlns:p14="http://schemas.microsoft.com/office/powerpoint/2010/main" val="3627552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EFF65-0D7A-2F9B-FCB5-AE53C20243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7CB0C49-5B48-FB2A-2EE9-339E597405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F8137E-E221-A77C-DC40-7912612C715B}"/>
              </a:ext>
            </a:extLst>
          </p:cNvPr>
          <p:cNvSpPr>
            <a:spLocks noGrp="1"/>
          </p:cNvSpPr>
          <p:nvPr>
            <p:ph type="dt" sz="half" idx="10"/>
          </p:nvPr>
        </p:nvSpPr>
        <p:spPr/>
        <p:txBody>
          <a:bodyPr/>
          <a:lstStyle/>
          <a:p>
            <a:fld id="{1CFF5253-946F-484A-A652-ABC19595B1F6}" type="datetimeFigureOut">
              <a:rPr lang="en-US" smtClean="0"/>
              <a:t>5/7/2025</a:t>
            </a:fld>
            <a:endParaRPr lang="en-US" dirty="0"/>
          </a:p>
        </p:txBody>
      </p:sp>
      <p:sp>
        <p:nvSpPr>
          <p:cNvPr id="5" name="Footer Placeholder 4">
            <a:extLst>
              <a:ext uri="{FF2B5EF4-FFF2-40B4-BE49-F238E27FC236}">
                <a16:creationId xmlns:a16="http://schemas.microsoft.com/office/drawing/2014/main" id="{110731F1-8DA1-5237-0FF8-FFF5277F002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BFEEA8A-515F-462D-45D3-CF1337BE25B3}"/>
              </a:ext>
            </a:extLst>
          </p:cNvPr>
          <p:cNvSpPr>
            <a:spLocks noGrp="1"/>
          </p:cNvSpPr>
          <p:nvPr>
            <p:ph type="sldNum" sz="quarter" idx="12"/>
          </p:nvPr>
        </p:nvSpPr>
        <p:spPr/>
        <p:txBody>
          <a:bodyPr/>
          <a:lstStyle/>
          <a:p>
            <a:fld id="{40DDEA26-977B-42C8-9A1F-4060C80174F3}" type="slidenum">
              <a:rPr lang="en-US" smtClean="0"/>
              <a:t>‹#›</a:t>
            </a:fld>
            <a:endParaRPr lang="en-US" dirty="0"/>
          </a:p>
        </p:txBody>
      </p:sp>
    </p:spTree>
    <p:extLst>
      <p:ext uri="{BB962C8B-B14F-4D97-AF65-F5344CB8AC3E}">
        <p14:creationId xmlns:p14="http://schemas.microsoft.com/office/powerpoint/2010/main" val="3007880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C490A7-7B82-1593-1B45-7831ADDAC00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D4732EB-22F0-CD0E-E71C-B537F2C474B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3685A3-E433-B840-739C-E8D30730DE37}"/>
              </a:ext>
            </a:extLst>
          </p:cNvPr>
          <p:cNvSpPr>
            <a:spLocks noGrp="1"/>
          </p:cNvSpPr>
          <p:nvPr>
            <p:ph type="dt" sz="half" idx="10"/>
          </p:nvPr>
        </p:nvSpPr>
        <p:spPr/>
        <p:txBody>
          <a:bodyPr/>
          <a:lstStyle/>
          <a:p>
            <a:fld id="{1CFF5253-946F-484A-A652-ABC19595B1F6}" type="datetimeFigureOut">
              <a:rPr lang="en-US" smtClean="0"/>
              <a:t>5/7/2025</a:t>
            </a:fld>
            <a:endParaRPr lang="en-US" dirty="0"/>
          </a:p>
        </p:txBody>
      </p:sp>
      <p:sp>
        <p:nvSpPr>
          <p:cNvPr id="5" name="Footer Placeholder 4">
            <a:extLst>
              <a:ext uri="{FF2B5EF4-FFF2-40B4-BE49-F238E27FC236}">
                <a16:creationId xmlns:a16="http://schemas.microsoft.com/office/drawing/2014/main" id="{FEA0ABE7-2CC9-91EE-DDFA-CC97FBC08E8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D27EC88-E035-4F3B-5252-E05E4BEF4153}"/>
              </a:ext>
            </a:extLst>
          </p:cNvPr>
          <p:cNvSpPr>
            <a:spLocks noGrp="1"/>
          </p:cNvSpPr>
          <p:nvPr>
            <p:ph type="sldNum" sz="quarter" idx="12"/>
          </p:nvPr>
        </p:nvSpPr>
        <p:spPr/>
        <p:txBody>
          <a:bodyPr/>
          <a:lstStyle/>
          <a:p>
            <a:fld id="{40DDEA26-977B-42C8-9A1F-4060C80174F3}" type="slidenum">
              <a:rPr lang="en-US" smtClean="0"/>
              <a:t>‹#›</a:t>
            </a:fld>
            <a:endParaRPr lang="en-US" dirty="0"/>
          </a:p>
        </p:txBody>
      </p:sp>
    </p:spTree>
    <p:extLst>
      <p:ext uri="{BB962C8B-B14F-4D97-AF65-F5344CB8AC3E}">
        <p14:creationId xmlns:p14="http://schemas.microsoft.com/office/powerpoint/2010/main" val="3669187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536CF-D98D-C0A2-C63A-4B1D5D9655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3BDEAD-4248-FD0C-E48D-1294A83432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0253D0-F7D0-B362-E50A-EB6CBE5A1FE6}"/>
              </a:ext>
            </a:extLst>
          </p:cNvPr>
          <p:cNvSpPr>
            <a:spLocks noGrp="1"/>
          </p:cNvSpPr>
          <p:nvPr>
            <p:ph type="dt" sz="half" idx="10"/>
          </p:nvPr>
        </p:nvSpPr>
        <p:spPr/>
        <p:txBody>
          <a:bodyPr/>
          <a:lstStyle/>
          <a:p>
            <a:fld id="{1CFF5253-946F-484A-A652-ABC19595B1F6}" type="datetimeFigureOut">
              <a:rPr lang="en-US" smtClean="0"/>
              <a:t>5/7/2025</a:t>
            </a:fld>
            <a:endParaRPr lang="en-US" dirty="0"/>
          </a:p>
        </p:txBody>
      </p:sp>
      <p:sp>
        <p:nvSpPr>
          <p:cNvPr id="5" name="Footer Placeholder 4">
            <a:extLst>
              <a:ext uri="{FF2B5EF4-FFF2-40B4-BE49-F238E27FC236}">
                <a16:creationId xmlns:a16="http://schemas.microsoft.com/office/drawing/2014/main" id="{9DDF3063-6B0E-3522-DB53-C9C1B9184F2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ED412EB-399C-87BF-1E52-757C7D9A3EC4}"/>
              </a:ext>
            </a:extLst>
          </p:cNvPr>
          <p:cNvSpPr>
            <a:spLocks noGrp="1"/>
          </p:cNvSpPr>
          <p:nvPr>
            <p:ph type="sldNum" sz="quarter" idx="12"/>
          </p:nvPr>
        </p:nvSpPr>
        <p:spPr/>
        <p:txBody>
          <a:bodyPr/>
          <a:lstStyle/>
          <a:p>
            <a:fld id="{40DDEA26-977B-42C8-9A1F-4060C80174F3}" type="slidenum">
              <a:rPr lang="en-US" smtClean="0"/>
              <a:t>‹#›</a:t>
            </a:fld>
            <a:endParaRPr lang="en-US" dirty="0"/>
          </a:p>
        </p:txBody>
      </p:sp>
    </p:spTree>
    <p:extLst>
      <p:ext uri="{BB962C8B-B14F-4D97-AF65-F5344CB8AC3E}">
        <p14:creationId xmlns:p14="http://schemas.microsoft.com/office/powerpoint/2010/main" val="927938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2F86D-A4AD-8F9A-2277-005A31804A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33A1A1A-B01D-7125-E3D4-EF8CAEEDB5D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E2E94F-5F66-2843-4263-886E5944B3C8}"/>
              </a:ext>
            </a:extLst>
          </p:cNvPr>
          <p:cNvSpPr>
            <a:spLocks noGrp="1"/>
          </p:cNvSpPr>
          <p:nvPr>
            <p:ph type="dt" sz="half" idx="10"/>
          </p:nvPr>
        </p:nvSpPr>
        <p:spPr/>
        <p:txBody>
          <a:bodyPr/>
          <a:lstStyle/>
          <a:p>
            <a:fld id="{1CFF5253-946F-484A-A652-ABC19595B1F6}" type="datetimeFigureOut">
              <a:rPr lang="en-US" smtClean="0"/>
              <a:t>5/7/2025</a:t>
            </a:fld>
            <a:endParaRPr lang="en-US" dirty="0"/>
          </a:p>
        </p:txBody>
      </p:sp>
      <p:sp>
        <p:nvSpPr>
          <p:cNvPr id="5" name="Footer Placeholder 4">
            <a:extLst>
              <a:ext uri="{FF2B5EF4-FFF2-40B4-BE49-F238E27FC236}">
                <a16:creationId xmlns:a16="http://schemas.microsoft.com/office/drawing/2014/main" id="{97CFD7BF-7537-CDDE-5432-70F2DDF50BC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8B4C100-4F38-1D47-2582-8654AFC3C930}"/>
              </a:ext>
            </a:extLst>
          </p:cNvPr>
          <p:cNvSpPr>
            <a:spLocks noGrp="1"/>
          </p:cNvSpPr>
          <p:nvPr>
            <p:ph type="sldNum" sz="quarter" idx="12"/>
          </p:nvPr>
        </p:nvSpPr>
        <p:spPr/>
        <p:txBody>
          <a:bodyPr/>
          <a:lstStyle/>
          <a:p>
            <a:fld id="{40DDEA26-977B-42C8-9A1F-4060C80174F3}" type="slidenum">
              <a:rPr lang="en-US" smtClean="0"/>
              <a:t>‹#›</a:t>
            </a:fld>
            <a:endParaRPr lang="en-US" dirty="0"/>
          </a:p>
        </p:txBody>
      </p:sp>
    </p:spTree>
    <p:extLst>
      <p:ext uri="{BB962C8B-B14F-4D97-AF65-F5344CB8AC3E}">
        <p14:creationId xmlns:p14="http://schemas.microsoft.com/office/powerpoint/2010/main" val="812509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2A8C1-D727-3E2D-BCD0-79F61EA73B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17AF50-A718-AE9F-92EF-2006A351597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788AE13-E348-533A-5B9D-D5B294462E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FFDCA9-E425-206C-827C-4DF8CABFAC6E}"/>
              </a:ext>
            </a:extLst>
          </p:cNvPr>
          <p:cNvSpPr>
            <a:spLocks noGrp="1"/>
          </p:cNvSpPr>
          <p:nvPr>
            <p:ph type="dt" sz="half" idx="10"/>
          </p:nvPr>
        </p:nvSpPr>
        <p:spPr/>
        <p:txBody>
          <a:bodyPr/>
          <a:lstStyle/>
          <a:p>
            <a:fld id="{1CFF5253-946F-484A-A652-ABC19595B1F6}" type="datetimeFigureOut">
              <a:rPr lang="en-US" smtClean="0"/>
              <a:t>5/7/2025</a:t>
            </a:fld>
            <a:endParaRPr lang="en-US" dirty="0"/>
          </a:p>
        </p:txBody>
      </p:sp>
      <p:sp>
        <p:nvSpPr>
          <p:cNvPr id="6" name="Footer Placeholder 5">
            <a:extLst>
              <a:ext uri="{FF2B5EF4-FFF2-40B4-BE49-F238E27FC236}">
                <a16:creationId xmlns:a16="http://schemas.microsoft.com/office/drawing/2014/main" id="{75B73CFB-007E-4C1C-1231-13EABB216F0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E20BA4B-C753-90B6-A7A3-F5B8E8652899}"/>
              </a:ext>
            </a:extLst>
          </p:cNvPr>
          <p:cNvSpPr>
            <a:spLocks noGrp="1"/>
          </p:cNvSpPr>
          <p:nvPr>
            <p:ph type="sldNum" sz="quarter" idx="12"/>
          </p:nvPr>
        </p:nvSpPr>
        <p:spPr/>
        <p:txBody>
          <a:bodyPr/>
          <a:lstStyle/>
          <a:p>
            <a:fld id="{40DDEA26-977B-42C8-9A1F-4060C80174F3}" type="slidenum">
              <a:rPr lang="en-US" smtClean="0"/>
              <a:t>‹#›</a:t>
            </a:fld>
            <a:endParaRPr lang="en-US" dirty="0"/>
          </a:p>
        </p:txBody>
      </p:sp>
    </p:spTree>
    <p:extLst>
      <p:ext uri="{BB962C8B-B14F-4D97-AF65-F5344CB8AC3E}">
        <p14:creationId xmlns:p14="http://schemas.microsoft.com/office/powerpoint/2010/main" val="3076099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BE3F9-53A3-3A81-7760-42957DE7D7F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5D49597-1E64-02E0-9CAA-B5B220688E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29AB3A-6EBC-C85D-6C79-1161DD2D1F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3F35BF-D577-0DB7-8035-B7B75D3FCF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1633DD-5627-FA42-EDCA-5BFA9728736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2DDDE16-2CF5-8931-A354-2EA2D99EDF07}"/>
              </a:ext>
            </a:extLst>
          </p:cNvPr>
          <p:cNvSpPr>
            <a:spLocks noGrp="1"/>
          </p:cNvSpPr>
          <p:nvPr>
            <p:ph type="dt" sz="half" idx="10"/>
          </p:nvPr>
        </p:nvSpPr>
        <p:spPr/>
        <p:txBody>
          <a:bodyPr/>
          <a:lstStyle/>
          <a:p>
            <a:fld id="{1CFF5253-946F-484A-A652-ABC19595B1F6}" type="datetimeFigureOut">
              <a:rPr lang="en-US" smtClean="0"/>
              <a:t>5/7/2025</a:t>
            </a:fld>
            <a:endParaRPr lang="en-US" dirty="0"/>
          </a:p>
        </p:txBody>
      </p:sp>
      <p:sp>
        <p:nvSpPr>
          <p:cNvPr id="8" name="Footer Placeholder 7">
            <a:extLst>
              <a:ext uri="{FF2B5EF4-FFF2-40B4-BE49-F238E27FC236}">
                <a16:creationId xmlns:a16="http://schemas.microsoft.com/office/drawing/2014/main" id="{AB4BC761-4CCD-A8D3-99AA-1D426BA26DC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93AEB27-FB3A-EEA4-CCAC-0BAD15E733BC}"/>
              </a:ext>
            </a:extLst>
          </p:cNvPr>
          <p:cNvSpPr>
            <a:spLocks noGrp="1"/>
          </p:cNvSpPr>
          <p:nvPr>
            <p:ph type="sldNum" sz="quarter" idx="12"/>
          </p:nvPr>
        </p:nvSpPr>
        <p:spPr/>
        <p:txBody>
          <a:bodyPr/>
          <a:lstStyle/>
          <a:p>
            <a:fld id="{40DDEA26-977B-42C8-9A1F-4060C80174F3}" type="slidenum">
              <a:rPr lang="en-US" smtClean="0"/>
              <a:t>‹#›</a:t>
            </a:fld>
            <a:endParaRPr lang="en-US" dirty="0"/>
          </a:p>
        </p:txBody>
      </p:sp>
    </p:spTree>
    <p:extLst>
      <p:ext uri="{BB962C8B-B14F-4D97-AF65-F5344CB8AC3E}">
        <p14:creationId xmlns:p14="http://schemas.microsoft.com/office/powerpoint/2010/main" val="4117085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E7D15-E8E3-41B9-FFE3-9B88FBA145B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6C25628-78C4-9F80-C590-A58083B6AE20}"/>
              </a:ext>
            </a:extLst>
          </p:cNvPr>
          <p:cNvSpPr>
            <a:spLocks noGrp="1"/>
          </p:cNvSpPr>
          <p:nvPr>
            <p:ph type="dt" sz="half" idx="10"/>
          </p:nvPr>
        </p:nvSpPr>
        <p:spPr/>
        <p:txBody>
          <a:bodyPr/>
          <a:lstStyle/>
          <a:p>
            <a:fld id="{1CFF5253-946F-484A-A652-ABC19595B1F6}" type="datetimeFigureOut">
              <a:rPr lang="en-US" smtClean="0"/>
              <a:t>5/7/2025</a:t>
            </a:fld>
            <a:endParaRPr lang="en-US" dirty="0"/>
          </a:p>
        </p:txBody>
      </p:sp>
      <p:sp>
        <p:nvSpPr>
          <p:cNvPr id="4" name="Footer Placeholder 3">
            <a:extLst>
              <a:ext uri="{FF2B5EF4-FFF2-40B4-BE49-F238E27FC236}">
                <a16:creationId xmlns:a16="http://schemas.microsoft.com/office/drawing/2014/main" id="{5FB7CFE3-2ACE-4132-4FEB-276BF63BFDC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75686E9-196C-F633-10B5-40CBAF1A6AFB}"/>
              </a:ext>
            </a:extLst>
          </p:cNvPr>
          <p:cNvSpPr>
            <a:spLocks noGrp="1"/>
          </p:cNvSpPr>
          <p:nvPr>
            <p:ph type="sldNum" sz="quarter" idx="12"/>
          </p:nvPr>
        </p:nvSpPr>
        <p:spPr/>
        <p:txBody>
          <a:bodyPr/>
          <a:lstStyle/>
          <a:p>
            <a:fld id="{40DDEA26-977B-42C8-9A1F-4060C80174F3}" type="slidenum">
              <a:rPr lang="en-US" smtClean="0"/>
              <a:t>‹#›</a:t>
            </a:fld>
            <a:endParaRPr lang="en-US" dirty="0"/>
          </a:p>
        </p:txBody>
      </p:sp>
    </p:spTree>
    <p:extLst>
      <p:ext uri="{BB962C8B-B14F-4D97-AF65-F5344CB8AC3E}">
        <p14:creationId xmlns:p14="http://schemas.microsoft.com/office/powerpoint/2010/main" val="2823024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9AFF59-F5BA-454A-6193-CC51E441DE3D}"/>
              </a:ext>
            </a:extLst>
          </p:cNvPr>
          <p:cNvSpPr>
            <a:spLocks noGrp="1"/>
          </p:cNvSpPr>
          <p:nvPr>
            <p:ph type="dt" sz="half" idx="10"/>
          </p:nvPr>
        </p:nvSpPr>
        <p:spPr/>
        <p:txBody>
          <a:bodyPr/>
          <a:lstStyle/>
          <a:p>
            <a:fld id="{1CFF5253-946F-484A-A652-ABC19595B1F6}" type="datetimeFigureOut">
              <a:rPr lang="en-US" smtClean="0"/>
              <a:t>5/7/2025</a:t>
            </a:fld>
            <a:endParaRPr lang="en-US" dirty="0"/>
          </a:p>
        </p:txBody>
      </p:sp>
      <p:sp>
        <p:nvSpPr>
          <p:cNvPr id="3" name="Footer Placeholder 2">
            <a:extLst>
              <a:ext uri="{FF2B5EF4-FFF2-40B4-BE49-F238E27FC236}">
                <a16:creationId xmlns:a16="http://schemas.microsoft.com/office/drawing/2014/main" id="{0A6773AA-5F01-CBD5-F224-AA4BB8B27B5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2B34AE5-F13D-3BC4-6A27-A542CDE0CA1E}"/>
              </a:ext>
            </a:extLst>
          </p:cNvPr>
          <p:cNvSpPr>
            <a:spLocks noGrp="1"/>
          </p:cNvSpPr>
          <p:nvPr>
            <p:ph type="sldNum" sz="quarter" idx="12"/>
          </p:nvPr>
        </p:nvSpPr>
        <p:spPr/>
        <p:txBody>
          <a:bodyPr/>
          <a:lstStyle/>
          <a:p>
            <a:fld id="{40DDEA26-977B-42C8-9A1F-4060C80174F3}" type="slidenum">
              <a:rPr lang="en-US" smtClean="0"/>
              <a:t>‹#›</a:t>
            </a:fld>
            <a:endParaRPr lang="en-US" dirty="0"/>
          </a:p>
        </p:txBody>
      </p:sp>
    </p:spTree>
    <p:extLst>
      <p:ext uri="{BB962C8B-B14F-4D97-AF65-F5344CB8AC3E}">
        <p14:creationId xmlns:p14="http://schemas.microsoft.com/office/powerpoint/2010/main" val="1622205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2C7FE-5786-183D-2495-BCC281778A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85DC7BA-E310-56F0-9B04-8ABB263F19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CAAF86-7916-DFA4-FC47-E3140CEF72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B51C18-DBF6-A7D2-8222-60B059B53B86}"/>
              </a:ext>
            </a:extLst>
          </p:cNvPr>
          <p:cNvSpPr>
            <a:spLocks noGrp="1"/>
          </p:cNvSpPr>
          <p:nvPr>
            <p:ph type="dt" sz="half" idx="10"/>
          </p:nvPr>
        </p:nvSpPr>
        <p:spPr/>
        <p:txBody>
          <a:bodyPr/>
          <a:lstStyle/>
          <a:p>
            <a:fld id="{1CFF5253-946F-484A-A652-ABC19595B1F6}" type="datetimeFigureOut">
              <a:rPr lang="en-US" smtClean="0"/>
              <a:t>5/7/2025</a:t>
            </a:fld>
            <a:endParaRPr lang="en-US" dirty="0"/>
          </a:p>
        </p:txBody>
      </p:sp>
      <p:sp>
        <p:nvSpPr>
          <p:cNvPr id="6" name="Footer Placeholder 5">
            <a:extLst>
              <a:ext uri="{FF2B5EF4-FFF2-40B4-BE49-F238E27FC236}">
                <a16:creationId xmlns:a16="http://schemas.microsoft.com/office/drawing/2014/main" id="{E29BE7B1-9E7A-D0A3-76B4-BE3C3B24420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90C7EDD-362E-4D92-8D00-82CDBCA3A22C}"/>
              </a:ext>
            </a:extLst>
          </p:cNvPr>
          <p:cNvSpPr>
            <a:spLocks noGrp="1"/>
          </p:cNvSpPr>
          <p:nvPr>
            <p:ph type="sldNum" sz="quarter" idx="12"/>
          </p:nvPr>
        </p:nvSpPr>
        <p:spPr/>
        <p:txBody>
          <a:bodyPr/>
          <a:lstStyle/>
          <a:p>
            <a:fld id="{40DDEA26-977B-42C8-9A1F-4060C80174F3}" type="slidenum">
              <a:rPr lang="en-US" smtClean="0"/>
              <a:t>‹#›</a:t>
            </a:fld>
            <a:endParaRPr lang="en-US" dirty="0"/>
          </a:p>
        </p:txBody>
      </p:sp>
    </p:spTree>
    <p:extLst>
      <p:ext uri="{BB962C8B-B14F-4D97-AF65-F5344CB8AC3E}">
        <p14:creationId xmlns:p14="http://schemas.microsoft.com/office/powerpoint/2010/main" val="2965627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898E5-EBEC-E155-BB02-8640A6FFC4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0F07FB-2010-99D3-46C5-4AB84846F7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126E97D-D046-5AD2-2731-0833F04270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D42C04-C9E1-B5E2-8552-A0D32B89DBF9}"/>
              </a:ext>
            </a:extLst>
          </p:cNvPr>
          <p:cNvSpPr>
            <a:spLocks noGrp="1"/>
          </p:cNvSpPr>
          <p:nvPr>
            <p:ph type="dt" sz="half" idx="10"/>
          </p:nvPr>
        </p:nvSpPr>
        <p:spPr/>
        <p:txBody>
          <a:bodyPr/>
          <a:lstStyle/>
          <a:p>
            <a:fld id="{1CFF5253-946F-484A-A652-ABC19595B1F6}" type="datetimeFigureOut">
              <a:rPr lang="en-US" smtClean="0"/>
              <a:t>5/7/2025</a:t>
            </a:fld>
            <a:endParaRPr lang="en-US" dirty="0"/>
          </a:p>
        </p:txBody>
      </p:sp>
      <p:sp>
        <p:nvSpPr>
          <p:cNvPr id="6" name="Footer Placeholder 5">
            <a:extLst>
              <a:ext uri="{FF2B5EF4-FFF2-40B4-BE49-F238E27FC236}">
                <a16:creationId xmlns:a16="http://schemas.microsoft.com/office/drawing/2014/main" id="{B45AA258-5AF5-5945-1837-5D4CF886E58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89C7B79-F36E-1887-8082-783AFF6F2936}"/>
              </a:ext>
            </a:extLst>
          </p:cNvPr>
          <p:cNvSpPr>
            <a:spLocks noGrp="1"/>
          </p:cNvSpPr>
          <p:nvPr>
            <p:ph type="sldNum" sz="quarter" idx="12"/>
          </p:nvPr>
        </p:nvSpPr>
        <p:spPr/>
        <p:txBody>
          <a:bodyPr/>
          <a:lstStyle/>
          <a:p>
            <a:fld id="{40DDEA26-977B-42C8-9A1F-4060C80174F3}" type="slidenum">
              <a:rPr lang="en-US" smtClean="0"/>
              <a:t>‹#›</a:t>
            </a:fld>
            <a:endParaRPr lang="en-US" dirty="0"/>
          </a:p>
        </p:txBody>
      </p:sp>
    </p:spTree>
    <p:extLst>
      <p:ext uri="{BB962C8B-B14F-4D97-AF65-F5344CB8AC3E}">
        <p14:creationId xmlns:p14="http://schemas.microsoft.com/office/powerpoint/2010/main" val="1426516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0A42CD-1CB5-202C-B5BF-7C71B53A9D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3E913F5-0959-B990-F365-3D530E6FBD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DAC403-577E-6262-82D1-6734703FBE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CFF5253-946F-484A-A652-ABC19595B1F6}" type="datetimeFigureOut">
              <a:rPr lang="en-US" smtClean="0"/>
              <a:t>5/7/2025</a:t>
            </a:fld>
            <a:endParaRPr lang="en-US" dirty="0"/>
          </a:p>
        </p:txBody>
      </p:sp>
      <p:sp>
        <p:nvSpPr>
          <p:cNvPr id="5" name="Footer Placeholder 4">
            <a:extLst>
              <a:ext uri="{FF2B5EF4-FFF2-40B4-BE49-F238E27FC236}">
                <a16:creationId xmlns:a16="http://schemas.microsoft.com/office/drawing/2014/main" id="{39815B8F-E00C-2A5C-19E6-A6B0AC6D51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BA2AD4C6-E62E-5192-F9CE-738205EBF9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0DDEA26-977B-42C8-9A1F-4060C80174F3}" type="slidenum">
              <a:rPr lang="en-US" smtClean="0"/>
              <a:t>‹#›</a:t>
            </a:fld>
            <a:endParaRPr lang="en-US" dirty="0"/>
          </a:p>
        </p:txBody>
      </p:sp>
    </p:spTree>
    <p:extLst>
      <p:ext uri="{BB962C8B-B14F-4D97-AF65-F5344CB8AC3E}">
        <p14:creationId xmlns:p14="http://schemas.microsoft.com/office/powerpoint/2010/main" val="1456446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9.sv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9.sv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9.sv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9.sv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2.png"/><Relationship Id="rId5" Type="http://schemas.openxmlformats.org/officeDocument/2006/relationships/hyperlink" Target="https://www.bing.com/search?q=Elaine+May" TargetMode="Externa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74108E9D-866B-1955-F700-2D48A16054DA}"/>
              </a:ext>
            </a:extLst>
          </p:cNvPr>
          <p:cNvSpPr txBox="1"/>
          <p:nvPr/>
        </p:nvSpPr>
        <p:spPr>
          <a:xfrm>
            <a:off x="845822" y="4079224"/>
            <a:ext cx="6132395" cy="1754326"/>
          </a:xfrm>
          <a:prstGeom prst="rect">
            <a:avLst/>
          </a:prstGeom>
          <a:noFill/>
        </p:spPr>
        <p:txBody>
          <a:bodyPr wrap="square" rtlCol="0">
            <a:spAutoFit/>
          </a:bodyPr>
          <a:lstStyle/>
          <a:p>
            <a:r>
              <a:rPr lang="en-US" sz="5400" b="1" dirty="0">
                <a:solidFill>
                  <a:srgbClr val="4A4A4A"/>
                </a:solidFill>
                <a:latin typeface="Oswald" pitchFamily="2" charset="0"/>
              </a:rPr>
              <a:t>DISRUPTING THE PATH TO VIOLENCE</a:t>
            </a:r>
          </a:p>
        </p:txBody>
      </p:sp>
      <p:cxnSp>
        <p:nvCxnSpPr>
          <p:cNvPr id="2" name="Straight Connector 1">
            <a:extLst>
              <a:ext uri="{FF2B5EF4-FFF2-40B4-BE49-F238E27FC236}">
                <a16:creationId xmlns:a16="http://schemas.microsoft.com/office/drawing/2014/main" id="{E0BBFE20-3B11-1E9E-8801-333EED60AF7F}"/>
              </a:ext>
            </a:extLst>
          </p:cNvPr>
          <p:cNvCxnSpPr>
            <a:cxnSpLocks/>
          </p:cNvCxnSpPr>
          <p:nvPr/>
        </p:nvCxnSpPr>
        <p:spPr>
          <a:xfrm>
            <a:off x="6400800" y="5571499"/>
            <a:ext cx="5791200" cy="0"/>
          </a:xfrm>
          <a:prstGeom prst="line">
            <a:avLst/>
          </a:prstGeom>
          <a:ln w="76200">
            <a:solidFill>
              <a:srgbClr val="D00000"/>
            </a:solidFill>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2862703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upRigh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DEAF6C9-CB34-C5D4-A479-413893F66A2C}"/>
              </a:ext>
            </a:extLst>
          </p:cNvPr>
          <p:cNvPicPr>
            <a:picLocks noChangeAspect="1"/>
          </p:cNvPicPr>
          <p:nvPr/>
        </p:nvPicPr>
        <p:blipFill>
          <a:blip r:embed="rId4"/>
          <a:srcRect t="473" b="473"/>
          <a:stretch/>
        </p:blipFill>
        <p:spPr>
          <a:xfrm>
            <a:off x="928688" y="1928814"/>
            <a:ext cx="10133322" cy="3143250"/>
          </a:xfrm>
          <a:prstGeom prst="rect">
            <a:avLst/>
          </a:prstGeom>
        </p:spPr>
      </p:pic>
      <p:sp>
        <p:nvSpPr>
          <p:cNvPr id="2" name="TextBox 1">
            <a:extLst>
              <a:ext uri="{FF2B5EF4-FFF2-40B4-BE49-F238E27FC236}">
                <a16:creationId xmlns:a16="http://schemas.microsoft.com/office/drawing/2014/main" id="{E11C5D50-C76C-9016-62F1-AD13F7ABD5DC}"/>
              </a:ext>
            </a:extLst>
          </p:cNvPr>
          <p:cNvSpPr txBox="1"/>
          <p:nvPr/>
        </p:nvSpPr>
        <p:spPr>
          <a:xfrm>
            <a:off x="7910219" y="6460391"/>
            <a:ext cx="4553243" cy="276999"/>
          </a:xfrm>
          <a:prstGeom prst="rect">
            <a:avLst/>
          </a:prstGeom>
          <a:noFill/>
        </p:spPr>
        <p:txBody>
          <a:bodyPr wrap="square" rtlCol="0">
            <a:spAutoFit/>
          </a:bodyPr>
          <a:lstStyle/>
          <a:p>
            <a:r>
              <a:rPr lang="en-US" sz="1200" i="1" dirty="0">
                <a:latin typeface="Lato" panose="020F0502020204030203" pitchFamily="34" charset="0"/>
              </a:rPr>
              <a:t>Adapted from the Pathway to Violence, Calhoun &amp; Weston, 2003 </a:t>
            </a:r>
          </a:p>
        </p:txBody>
      </p:sp>
    </p:spTree>
    <p:custDataLst>
      <p:tags r:id="rId1"/>
    </p:custDataLst>
    <p:extLst>
      <p:ext uri="{BB962C8B-B14F-4D97-AF65-F5344CB8AC3E}">
        <p14:creationId xmlns:p14="http://schemas.microsoft.com/office/powerpoint/2010/main" val="4204603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A8860D-1D76-3D14-0168-BDEEABF9F695}"/>
            </a:ext>
          </a:extLst>
        </p:cNvPr>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4C0003F3-F7E1-4FFE-8375-4FBD16EAC332}"/>
              </a:ext>
            </a:extLst>
          </p:cNvPr>
          <p:cNvCxnSpPr>
            <a:cxnSpLocks/>
          </p:cNvCxnSpPr>
          <p:nvPr/>
        </p:nvCxnSpPr>
        <p:spPr>
          <a:xfrm>
            <a:off x="0" y="1018582"/>
            <a:ext cx="12192000" cy="0"/>
          </a:xfrm>
          <a:prstGeom prst="line">
            <a:avLst/>
          </a:prstGeom>
          <a:ln w="76200">
            <a:solidFill>
              <a:srgbClr val="D00000"/>
            </a:solidFill>
          </a:ln>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E7F241BE-3296-BE11-ADC0-9D6D7D2AFB18}"/>
              </a:ext>
            </a:extLst>
          </p:cNvPr>
          <p:cNvSpPr/>
          <p:nvPr/>
        </p:nvSpPr>
        <p:spPr>
          <a:xfrm>
            <a:off x="3345355" y="397609"/>
            <a:ext cx="5496794" cy="1241945"/>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4000" b="1" dirty="0">
                <a:solidFill>
                  <a:srgbClr val="4A4A4A"/>
                </a:solidFill>
                <a:latin typeface="Oswald" pitchFamily="2" charset="0"/>
              </a:rPr>
              <a:t>PREVENT VIOLENCE </a:t>
            </a:r>
            <a:endParaRPr lang="en-US" sz="4000" dirty="0">
              <a:solidFill>
                <a:srgbClr val="4A4A4A"/>
              </a:solidFill>
              <a:latin typeface="Oswald" pitchFamily="2" charset="0"/>
            </a:endParaRPr>
          </a:p>
        </p:txBody>
      </p:sp>
      <p:grpSp>
        <p:nvGrpSpPr>
          <p:cNvPr id="24" name="Group 23">
            <a:extLst>
              <a:ext uri="{FF2B5EF4-FFF2-40B4-BE49-F238E27FC236}">
                <a16:creationId xmlns:a16="http://schemas.microsoft.com/office/drawing/2014/main" id="{D36A3629-1202-B918-A033-2E1262F08552}"/>
              </a:ext>
            </a:extLst>
          </p:cNvPr>
          <p:cNvGrpSpPr/>
          <p:nvPr/>
        </p:nvGrpSpPr>
        <p:grpSpPr>
          <a:xfrm>
            <a:off x="2494506" y="2158788"/>
            <a:ext cx="7054377" cy="1005840"/>
            <a:chOff x="2494506" y="2158788"/>
            <a:chExt cx="7054377" cy="1005840"/>
          </a:xfrm>
        </p:grpSpPr>
        <p:grpSp>
          <p:nvGrpSpPr>
            <p:cNvPr id="6" name="Group 5">
              <a:extLst>
                <a:ext uri="{FF2B5EF4-FFF2-40B4-BE49-F238E27FC236}">
                  <a16:creationId xmlns:a16="http://schemas.microsoft.com/office/drawing/2014/main" id="{1D48A98B-6941-6B61-08BA-3900C2119F5B}"/>
                </a:ext>
              </a:extLst>
            </p:cNvPr>
            <p:cNvGrpSpPr/>
            <p:nvPr/>
          </p:nvGrpSpPr>
          <p:grpSpPr>
            <a:xfrm>
              <a:off x="2494506" y="2158788"/>
              <a:ext cx="7054377" cy="1005840"/>
              <a:chOff x="2009634" y="371585"/>
              <a:chExt cx="7054377" cy="1005840"/>
            </a:xfrm>
          </p:grpSpPr>
          <p:sp>
            <p:nvSpPr>
              <p:cNvPr id="8" name="Rectangle: Rounded Corners 7">
                <a:extLst>
                  <a:ext uri="{FF2B5EF4-FFF2-40B4-BE49-F238E27FC236}">
                    <a16:creationId xmlns:a16="http://schemas.microsoft.com/office/drawing/2014/main" id="{83B73E93-7F50-DEE9-6FE5-99F0A7CF360E}"/>
                  </a:ext>
                </a:extLst>
              </p:cNvPr>
              <p:cNvSpPr/>
              <p:nvPr/>
            </p:nvSpPr>
            <p:spPr>
              <a:xfrm>
                <a:off x="2089625" y="502812"/>
                <a:ext cx="6974386" cy="743386"/>
              </a:xfrm>
              <a:prstGeom prst="roundRect">
                <a:avLst/>
              </a:prstGeom>
              <a:solidFill>
                <a:srgbClr val="1940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dirty="0">
                    <a:latin typeface="Lato" panose="020F0502020204030203" pitchFamily="34" charset="0"/>
                  </a:rPr>
                  <a:t>	Step 1. Recognize common behaviors on the 	pathway to violence</a:t>
                </a:r>
              </a:p>
            </p:txBody>
          </p:sp>
          <p:sp>
            <p:nvSpPr>
              <p:cNvPr id="15" name="Oval 14">
                <a:extLst>
                  <a:ext uri="{FF2B5EF4-FFF2-40B4-BE49-F238E27FC236}">
                    <a16:creationId xmlns:a16="http://schemas.microsoft.com/office/drawing/2014/main" id="{20754953-6134-64E1-05D1-F4B4D6BDB277}"/>
                  </a:ext>
                </a:extLst>
              </p:cNvPr>
              <p:cNvSpPr/>
              <p:nvPr/>
            </p:nvSpPr>
            <p:spPr>
              <a:xfrm>
                <a:off x="2009634" y="371585"/>
                <a:ext cx="1005840" cy="1005840"/>
              </a:xfrm>
              <a:prstGeom prst="ellipse">
                <a:avLst/>
              </a:prstGeom>
              <a:ln w="28575">
                <a:solidFill>
                  <a:srgbClr val="19406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pic>
          <p:nvPicPr>
            <p:cNvPr id="7" name="Graphic 6" descr="Checkmark with solid fill">
              <a:extLst>
                <a:ext uri="{FF2B5EF4-FFF2-40B4-BE49-F238E27FC236}">
                  <a16:creationId xmlns:a16="http://schemas.microsoft.com/office/drawing/2014/main" id="{25F44D62-9669-605C-E691-42B13ABE359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77386" y="2341668"/>
              <a:ext cx="640080" cy="640080"/>
            </a:xfrm>
            <a:prstGeom prst="rect">
              <a:avLst/>
            </a:prstGeom>
          </p:spPr>
        </p:pic>
      </p:grpSp>
      <p:grpSp>
        <p:nvGrpSpPr>
          <p:cNvPr id="22" name="Group 21">
            <a:extLst>
              <a:ext uri="{FF2B5EF4-FFF2-40B4-BE49-F238E27FC236}">
                <a16:creationId xmlns:a16="http://schemas.microsoft.com/office/drawing/2014/main" id="{33C2C58F-690A-736E-C9FD-D778BA2C4109}"/>
              </a:ext>
            </a:extLst>
          </p:cNvPr>
          <p:cNvGrpSpPr/>
          <p:nvPr/>
        </p:nvGrpSpPr>
        <p:grpSpPr>
          <a:xfrm>
            <a:off x="2494506" y="3362479"/>
            <a:ext cx="7054377" cy="1005840"/>
            <a:chOff x="2494506" y="3362479"/>
            <a:chExt cx="7054377" cy="1005840"/>
          </a:xfrm>
        </p:grpSpPr>
        <p:sp>
          <p:nvSpPr>
            <p:cNvPr id="9" name="Rectangle: Rounded Corners 28">
              <a:extLst>
                <a:ext uri="{FF2B5EF4-FFF2-40B4-BE49-F238E27FC236}">
                  <a16:creationId xmlns:a16="http://schemas.microsoft.com/office/drawing/2014/main" id="{EB7B7F52-5833-D4E1-9956-EED691C6B890}"/>
                </a:ext>
              </a:extLst>
            </p:cNvPr>
            <p:cNvSpPr/>
            <p:nvPr/>
          </p:nvSpPr>
          <p:spPr>
            <a:xfrm>
              <a:off x="2574497" y="3493706"/>
              <a:ext cx="6974386" cy="743386"/>
            </a:xfrm>
            <a:prstGeom prst="roundRect">
              <a:avLst/>
            </a:prstGeom>
            <a:solidFill>
              <a:srgbClr val="1940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dirty="0">
                  <a:latin typeface="Lato" panose="020F0502020204030203" pitchFamily="34" charset="0"/>
                </a:rPr>
                <a:t>	Step 2. Listen to intervene when you are concerned 	that someone is considering violence as an option</a:t>
              </a:r>
            </a:p>
          </p:txBody>
        </p:sp>
        <p:sp>
          <p:nvSpPr>
            <p:cNvPr id="10" name="Oval 9">
              <a:extLst>
                <a:ext uri="{FF2B5EF4-FFF2-40B4-BE49-F238E27FC236}">
                  <a16:creationId xmlns:a16="http://schemas.microsoft.com/office/drawing/2014/main" id="{83BA299F-B694-23FA-8126-5D53CCA61E60}"/>
                </a:ext>
              </a:extLst>
            </p:cNvPr>
            <p:cNvSpPr/>
            <p:nvPr/>
          </p:nvSpPr>
          <p:spPr>
            <a:xfrm>
              <a:off x="2494506" y="3362479"/>
              <a:ext cx="1005840" cy="1005840"/>
            </a:xfrm>
            <a:prstGeom prst="ellipse">
              <a:avLst/>
            </a:prstGeom>
            <a:ln w="28575">
              <a:solidFill>
                <a:srgbClr val="19406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11" name="Graphic 10" descr="Checkmark with solid fill">
              <a:extLst>
                <a:ext uri="{FF2B5EF4-FFF2-40B4-BE49-F238E27FC236}">
                  <a16:creationId xmlns:a16="http://schemas.microsoft.com/office/drawing/2014/main" id="{B4CDF2DC-0406-70BD-6901-7F1975A9889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77386" y="3545359"/>
              <a:ext cx="640080" cy="640080"/>
            </a:xfrm>
            <a:prstGeom prst="rect">
              <a:avLst/>
            </a:prstGeom>
          </p:spPr>
        </p:pic>
      </p:grpSp>
      <p:grpSp>
        <p:nvGrpSpPr>
          <p:cNvPr id="23" name="Group 22">
            <a:extLst>
              <a:ext uri="{FF2B5EF4-FFF2-40B4-BE49-F238E27FC236}">
                <a16:creationId xmlns:a16="http://schemas.microsoft.com/office/drawing/2014/main" id="{911E9822-DFEA-F07B-64E8-B19A583C653B}"/>
              </a:ext>
            </a:extLst>
          </p:cNvPr>
          <p:cNvGrpSpPr/>
          <p:nvPr/>
        </p:nvGrpSpPr>
        <p:grpSpPr>
          <a:xfrm>
            <a:off x="2494506" y="4566170"/>
            <a:ext cx="7054377" cy="1005840"/>
            <a:chOff x="2494506" y="4566170"/>
            <a:chExt cx="7054377" cy="1005840"/>
          </a:xfrm>
        </p:grpSpPr>
        <p:sp>
          <p:nvSpPr>
            <p:cNvPr id="12" name="Rectangle: Rounded Corners 18">
              <a:extLst>
                <a:ext uri="{FF2B5EF4-FFF2-40B4-BE49-F238E27FC236}">
                  <a16:creationId xmlns:a16="http://schemas.microsoft.com/office/drawing/2014/main" id="{F4E51DF2-221C-C9BC-E53C-0438842272E1}"/>
                </a:ext>
              </a:extLst>
            </p:cNvPr>
            <p:cNvSpPr/>
            <p:nvPr/>
          </p:nvSpPr>
          <p:spPr>
            <a:xfrm>
              <a:off x="2574497" y="4697397"/>
              <a:ext cx="6974386" cy="743386"/>
            </a:xfrm>
            <a:prstGeom prst="roundRect">
              <a:avLst/>
            </a:prstGeom>
            <a:solidFill>
              <a:srgbClr val="1940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dirty="0">
                  <a:latin typeface="Lato" panose="020F0502020204030203" pitchFamily="34" charset="0"/>
                </a:rPr>
                <a:t>	Step 3. Report the signs of violence. </a:t>
              </a:r>
            </a:p>
          </p:txBody>
        </p:sp>
        <p:sp>
          <p:nvSpPr>
            <p:cNvPr id="14" name="Oval 13">
              <a:extLst>
                <a:ext uri="{FF2B5EF4-FFF2-40B4-BE49-F238E27FC236}">
                  <a16:creationId xmlns:a16="http://schemas.microsoft.com/office/drawing/2014/main" id="{518CAA1D-78C5-E18D-AB8D-3A951569F06B}"/>
                </a:ext>
              </a:extLst>
            </p:cNvPr>
            <p:cNvSpPr/>
            <p:nvPr/>
          </p:nvSpPr>
          <p:spPr>
            <a:xfrm>
              <a:off x="2494506" y="4566170"/>
              <a:ext cx="1005840" cy="1005840"/>
            </a:xfrm>
            <a:prstGeom prst="ellipse">
              <a:avLst/>
            </a:prstGeom>
            <a:ln w="28575">
              <a:solidFill>
                <a:srgbClr val="19406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21" name="Graphic 20" descr="Checkmark with solid fill">
              <a:extLst>
                <a:ext uri="{FF2B5EF4-FFF2-40B4-BE49-F238E27FC236}">
                  <a16:creationId xmlns:a16="http://schemas.microsoft.com/office/drawing/2014/main" id="{052C3A24-8797-8661-DCCF-0AD1BDD9534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77386" y="4749050"/>
              <a:ext cx="640080" cy="640080"/>
            </a:xfrm>
            <a:prstGeom prst="rect">
              <a:avLst/>
            </a:prstGeom>
          </p:spPr>
        </p:pic>
      </p:grpSp>
    </p:spTree>
    <p:custDataLst>
      <p:tags r:id="rId1"/>
    </p:custDataLst>
    <p:extLst>
      <p:ext uri="{BB962C8B-B14F-4D97-AF65-F5344CB8AC3E}">
        <p14:creationId xmlns:p14="http://schemas.microsoft.com/office/powerpoint/2010/main" val="2127352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900" decel="100000" fill="hold"/>
                                        <p:tgtEl>
                                          <p:spTgt spid="2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900" decel="100000" fill="hold"/>
                                        <p:tgtEl>
                                          <p:spTgt spid="2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1000"/>
                                        <p:tgtEl>
                                          <p:spTgt spid="23"/>
                                        </p:tgtEl>
                                      </p:cBhvr>
                                    </p:animEffect>
                                    <p:anim calcmode="lin" valueType="num">
                                      <p:cBhvr>
                                        <p:cTn id="24" dur="1000" fill="hold"/>
                                        <p:tgtEl>
                                          <p:spTgt spid="23"/>
                                        </p:tgtEl>
                                        <p:attrNameLst>
                                          <p:attrName>ppt_x</p:attrName>
                                        </p:attrNameLst>
                                      </p:cBhvr>
                                      <p:tavLst>
                                        <p:tav tm="0">
                                          <p:val>
                                            <p:strVal val="#ppt_x"/>
                                          </p:val>
                                        </p:tav>
                                        <p:tav tm="100000">
                                          <p:val>
                                            <p:strVal val="#ppt_x"/>
                                          </p:val>
                                        </p:tav>
                                      </p:tavLst>
                                    </p:anim>
                                    <p:anim calcmode="lin" valueType="num">
                                      <p:cBhvr>
                                        <p:cTn id="25" dur="900" decel="100000" fill="hold"/>
                                        <p:tgtEl>
                                          <p:spTgt spid="2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538447-59FE-F7D8-C1ED-1052FB590A31}"/>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8FF88D26-B62B-BD2F-F4CC-10EA7A9DC352}"/>
              </a:ext>
            </a:extLst>
          </p:cNvPr>
          <p:cNvGrpSpPr/>
          <p:nvPr/>
        </p:nvGrpSpPr>
        <p:grpSpPr>
          <a:xfrm>
            <a:off x="2568811" y="229658"/>
            <a:ext cx="7054377" cy="1005840"/>
            <a:chOff x="2494506" y="2477564"/>
            <a:chExt cx="7054377" cy="1005840"/>
          </a:xfrm>
        </p:grpSpPr>
        <p:grpSp>
          <p:nvGrpSpPr>
            <p:cNvPr id="6" name="Group 5">
              <a:extLst>
                <a:ext uri="{FF2B5EF4-FFF2-40B4-BE49-F238E27FC236}">
                  <a16:creationId xmlns:a16="http://schemas.microsoft.com/office/drawing/2014/main" id="{07DA16A1-91EC-4128-990C-D23391FDB874}"/>
                </a:ext>
              </a:extLst>
            </p:cNvPr>
            <p:cNvGrpSpPr/>
            <p:nvPr/>
          </p:nvGrpSpPr>
          <p:grpSpPr>
            <a:xfrm>
              <a:off x="2494506" y="2477564"/>
              <a:ext cx="7054377" cy="1005840"/>
              <a:chOff x="2009634" y="371585"/>
              <a:chExt cx="7054377" cy="1005840"/>
            </a:xfrm>
          </p:grpSpPr>
          <p:sp>
            <p:nvSpPr>
              <p:cNvPr id="8" name="Rectangle: Rounded Corners 7">
                <a:extLst>
                  <a:ext uri="{FF2B5EF4-FFF2-40B4-BE49-F238E27FC236}">
                    <a16:creationId xmlns:a16="http://schemas.microsoft.com/office/drawing/2014/main" id="{330E668C-D685-C826-329E-64DE4C8ED2FD}"/>
                  </a:ext>
                </a:extLst>
              </p:cNvPr>
              <p:cNvSpPr/>
              <p:nvPr/>
            </p:nvSpPr>
            <p:spPr>
              <a:xfrm>
                <a:off x="2089625" y="502812"/>
                <a:ext cx="6974386" cy="743386"/>
              </a:xfrm>
              <a:prstGeom prst="roundRect">
                <a:avLst/>
              </a:prstGeom>
              <a:solidFill>
                <a:srgbClr val="1940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dirty="0">
                    <a:latin typeface="Lato" panose="020F0502020204030203" pitchFamily="34" charset="0"/>
                  </a:rPr>
                  <a:t>	Step 1. Recognize common behaviors on the 	pathway to violence</a:t>
                </a:r>
              </a:p>
            </p:txBody>
          </p:sp>
          <p:sp>
            <p:nvSpPr>
              <p:cNvPr id="15" name="Oval 14">
                <a:extLst>
                  <a:ext uri="{FF2B5EF4-FFF2-40B4-BE49-F238E27FC236}">
                    <a16:creationId xmlns:a16="http://schemas.microsoft.com/office/drawing/2014/main" id="{3F29E026-E996-B567-EE35-62C68C06797A}"/>
                  </a:ext>
                </a:extLst>
              </p:cNvPr>
              <p:cNvSpPr/>
              <p:nvPr/>
            </p:nvSpPr>
            <p:spPr>
              <a:xfrm>
                <a:off x="2009634" y="371585"/>
                <a:ext cx="1005840" cy="1005840"/>
              </a:xfrm>
              <a:prstGeom prst="ellipse">
                <a:avLst/>
              </a:prstGeom>
              <a:ln w="28575">
                <a:solidFill>
                  <a:srgbClr val="19406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pic>
          <p:nvPicPr>
            <p:cNvPr id="7" name="Graphic 6" descr="Checkmark with solid fill">
              <a:extLst>
                <a:ext uri="{FF2B5EF4-FFF2-40B4-BE49-F238E27FC236}">
                  <a16:creationId xmlns:a16="http://schemas.microsoft.com/office/drawing/2014/main" id="{5C7982AC-13FC-486D-EBCE-A3162DDA416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77386" y="2660444"/>
              <a:ext cx="640080" cy="640080"/>
            </a:xfrm>
            <a:prstGeom prst="rect">
              <a:avLst/>
            </a:prstGeom>
          </p:spPr>
        </p:pic>
      </p:grpSp>
      <p:grpSp>
        <p:nvGrpSpPr>
          <p:cNvPr id="32" name="Group 31">
            <a:extLst>
              <a:ext uri="{FF2B5EF4-FFF2-40B4-BE49-F238E27FC236}">
                <a16:creationId xmlns:a16="http://schemas.microsoft.com/office/drawing/2014/main" id="{0666DE2A-8D41-ED2F-C073-EBB3857A054F}"/>
              </a:ext>
            </a:extLst>
          </p:cNvPr>
          <p:cNvGrpSpPr/>
          <p:nvPr/>
        </p:nvGrpSpPr>
        <p:grpSpPr>
          <a:xfrm>
            <a:off x="714233" y="1522447"/>
            <a:ext cx="10763534" cy="4595439"/>
            <a:chOff x="714232" y="1373591"/>
            <a:chExt cx="10763534" cy="4595439"/>
          </a:xfrm>
        </p:grpSpPr>
        <p:sp>
          <p:nvSpPr>
            <p:cNvPr id="9" name="Rectangle: Rounded Corners 8">
              <a:extLst>
                <a:ext uri="{FF2B5EF4-FFF2-40B4-BE49-F238E27FC236}">
                  <a16:creationId xmlns:a16="http://schemas.microsoft.com/office/drawing/2014/main" id="{3FE5FAD7-10DE-01C9-B3B6-D4785583B04E}"/>
                </a:ext>
              </a:extLst>
            </p:cNvPr>
            <p:cNvSpPr/>
            <p:nvPr/>
          </p:nvSpPr>
          <p:spPr>
            <a:xfrm>
              <a:off x="714232" y="1373591"/>
              <a:ext cx="3302758" cy="914400"/>
            </a:xfrm>
            <a:prstGeom prst="roundRect">
              <a:avLst/>
            </a:prstGeom>
            <a:solidFill>
              <a:srgbClr val="E9EAE7"/>
            </a:solidFill>
            <a:ln>
              <a:solidFill>
                <a:srgbClr val="E9EA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latin typeface="Lato" panose="020F0502020204030203" pitchFamily="34" charset="0"/>
                </a:rPr>
                <a:t>Increasingly irregular, unsafe, or aggressive behaviors</a:t>
              </a:r>
            </a:p>
          </p:txBody>
        </p:sp>
        <p:sp>
          <p:nvSpPr>
            <p:cNvPr id="10" name="Rectangle: Rounded Corners 9">
              <a:extLst>
                <a:ext uri="{FF2B5EF4-FFF2-40B4-BE49-F238E27FC236}">
                  <a16:creationId xmlns:a16="http://schemas.microsoft.com/office/drawing/2014/main" id="{8F59BBC9-7ED5-087F-8ADA-64854965B7CD}"/>
                </a:ext>
              </a:extLst>
            </p:cNvPr>
            <p:cNvSpPr/>
            <p:nvPr/>
          </p:nvSpPr>
          <p:spPr>
            <a:xfrm>
              <a:off x="4444620" y="1373591"/>
              <a:ext cx="3302758" cy="914400"/>
            </a:xfrm>
            <a:prstGeom prst="roundRect">
              <a:avLst/>
            </a:prstGeom>
            <a:solidFill>
              <a:srgbClr val="E9EAE7"/>
            </a:solidFill>
            <a:ln>
              <a:solidFill>
                <a:srgbClr val="E9EA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latin typeface="Lato" panose="020F0502020204030203" pitchFamily="34" charset="0"/>
                </a:rPr>
                <a:t>Hostile feelings of injustice or perceived wrongdoing</a:t>
              </a:r>
            </a:p>
          </p:txBody>
        </p:sp>
        <p:sp>
          <p:nvSpPr>
            <p:cNvPr id="11" name="Rectangle: Rounded Corners 10">
              <a:extLst>
                <a:ext uri="{FF2B5EF4-FFF2-40B4-BE49-F238E27FC236}">
                  <a16:creationId xmlns:a16="http://schemas.microsoft.com/office/drawing/2014/main" id="{D20BBBA6-EF52-20BF-E8BF-4D7D65F0E8D4}"/>
                </a:ext>
              </a:extLst>
            </p:cNvPr>
            <p:cNvSpPr/>
            <p:nvPr/>
          </p:nvSpPr>
          <p:spPr>
            <a:xfrm>
              <a:off x="8175008" y="1373591"/>
              <a:ext cx="3302758" cy="743386"/>
            </a:xfrm>
            <a:prstGeom prst="roundRect">
              <a:avLst/>
            </a:prstGeom>
            <a:solidFill>
              <a:srgbClr val="E9EAE7"/>
            </a:solidFill>
            <a:ln>
              <a:solidFill>
                <a:srgbClr val="E9EA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latin typeface="Lato" panose="020F0502020204030203" pitchFamily="34" charset="0"/>
                </a:rPr>
                <a:t>Drug or alcohol use</a:t>
              </a:r>
            </a:p>
          </p:txBody>
        </p:sp>
        <p:sp>
          <p:nvSpPr>
            <p:cNvPr id="12" name="Rectangle: Rounded Corners 11">
              <a:extLst>
                <a:ext uri="{FF2B5EF4-FFF2-40B4-BE49-F238E27FC236}">
                  <a16:creationId xmlns:a16="http://schemas.microsoft.com/office/drawing/2014/main" id="{4797C07B-AF09-E446-C867-C79C54A46831}"/>
                </a:ext>
              </a:extLst>
            </p:cNvPr>
            <p:cNvSpPr/>
            <p:nvPr/>
          </p:nvSpPr>
          <p:spPr>
            <a:xfrm>
              <a:off x="714232" y="2613074"/>
              <a:ext cx="3302758" cy="789909"/>
            </a:xfrm>
            <a:prstGeom prst="roundRect">
              <a:avLst/>
            </a:prstGeom>
            <a:solidFill>
              <a:srgbClr val="E9EAE7"/>
            </a:solidFill>
            <a:ln>
              <a:solidFill>
                <a:srgbClr val="E9EA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latin typeface="Lato" panose="020F0502020204030203" pitchFamily="34" charset="0"/>
                </a:rPr>
                <a:t>Distancing from friends &amp; colleagues</a:t>
              </a:r>
            </a:p>
          </p:txBody>
        </p:sp>
        <p:sp>
          <p:nvSpPr>
            <p:cNvPr id="14" name="Rectangle: Rounded Corners 13">
              <a:extLst>
                <a:ext uri="{FF2B5EF4-FFF2-40B4-BE49-F238E27FC236}">
                  <a16:creationId xmlns:a16="http://schemas.microsoft.com/office/drawing/2014/main" id="{53DEFB46-A039-0CED-8382-21149DD1EC34}"/>
                </a:ext>
              </a:extLst>
            </p:cNvPr>
            <p:cNvSpPr/>
            <p:nvPr/>
          </p:nvSpPr>
          <p:spPr>
            <a:xfrm>
              <a:off x="4444620" y="2499092"/>
              <a:ext cx="3302758" cy="914400"/>
            </a:xfrm>
            <a:prstGeom prst="roundRect">
              <a:avLst/>
            </a:prstGeom>
            <a:solidFill>
              <a:srgbClr val="E9EAE7"/>
            </a:solidFill>
            <a:ln>
              <a:solidFill>
                <a:srgbClr val="E9EA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latin typeface="Lato" panose="020F0502020204030203" pitchFamily="34" charset="0"/>
                </a:rPr>
                <a:t>Changes in performance at work or school</a:t>
              </a:r>
            </a:p>
          </p:txBody>
        </p:sp>
        <p:sp>
          <p:nvSpPr>
            <p:cNvPr id="21" name="Rectangle: Rounded Corners 20">
              <a:extLst>
                <a:ext uri="{FF2B5EF4-FFF2-40B4-BE49-F238E27FC236}">
                  <a16:creationId xmlns:a16="http://schemas.microsoft.com/office/drawing/2014/main" id="{407092BC-039A-3FF6-F71A-E03FED790428}"/>
                </a:ext>
              </a:extLst>
            </p:cNvPr>
            <p:cNvSpPr/>
            <p:nvPr/>
          </p:nvSpPr>
          <p:spPr>
            <a:xfrm>
              <a:off x="8175008" y="2314504"/>
              <a:ext cx="3302758" cy="1216035"/>
            </a:xfrm>
            <a:prstGeom prst="roundRect">
              <a:avLst/>
            </a:prstGeom>
            <a:solidFill>
              <a:srgbClr val="E9EAE7"/>
            </a:solidFill>
            <a:ln>
              <a:solidFill>
                <a:srgbClr val="E9EA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latin typeface="Lato" panose="020F0502020204030203" pitchFamily="34" charset="0"/>
                </a:rPr>
                <a:t>Sudden and dramatic changes in home life or in personality</a:t>
              </a:r>
            </a:p>
          </p:txBody>
        </p:sp>
        <p:sp>
          <p:nvSpPr>
            <p:cNvPr id="22" name="Rectangle: Rounded Corners 21">
              <a:extLst>
                <a:ext uri="{FF2B5EF4-FFF2-40B4-BE49-F238E27FC236}">
                  <a16:creationId xmlns:a16="http://schemas.microsoft.com/office/drawing/2014/main" id="{013C4192-F951-75AC-ABEA-3B96C6075BBD}"/>
                </a:ext>
              </a:extLst>
            </p:cNvPr>
            <p:cNvSpPr/>
            <p:nvPr/>
          </p:nvSpPr>
          <p:spPr>
            <a:xfrm>
              <a:off x="714232" y="3728066"/>
              <a:ext cx="3302758" cy="647300"/>
            </a:xfrm>
            <a:prstGeom prst="roundRect">
              <a:avLst/>
            </a:prstGeom>
            <a:solidFill>
              <a:srgbClr val="E9EAE7"/>
            </a:solidFill>
            <a:ln>
              <a:solidFill>
                <a:srgbClr val="E9EA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latin typeface="Lato" panose="020F0502020204030203" pitchFamily="34" charset="0"/>
                </a:rPr>
                <a:t>Pending legal problems</a:t>
              </a:r>
            </a:p>
          </p:txBody>
        </p:sp>
        <p:sp>
          <p:nvSpPr>
            <p:cNvPr id="23" name="Rectangle: Rounded Corners 22">
              <a:extLst>
                <a:ext uri="{FF2B5EF4-FFF2-40B4-BE49-F238E27FC236}">
                  <a16:creationId xmlns:a16="http://schemas.microsoft.com/office/drawing/2014/main" id="{AFDFC66F-0A1D-42AD-8C80-58E700764C9A}"/>
                </a:ext>
              </a:extLst>
            </p:cNvPr>
            <p:cNvSpPr/>
            <p:nvPr/>
          </p:nvSpPr>
          <p:spPr>
            <a:xfrm>
              <a:off x="8175008" y="3728066"/>
              <a:ext cx="3302758" cy="716874"/>
            </a:xfrm>
            <a:prstGeom prst="roundRect">
              <a:avLst/>
            </a:prstGeom>
            <a:solidFill>
              <a:srgbClr val="E9EAE7"/>
            </a:solidFill>
            <a:ln>
              <a:solidFill>
                <a:srgbClr val="E9EA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latin typeface="Lato" panose="020F0502020204030203" pitchFamily="34" charset="0"/>
                </a:rPr>
                <a:t>Threats or plans of retribution</a:t>
              </a:r>
            </a:p>
          </p:txBody>
        </p:sp>
        <p:sp>
          <p:nvSpPr>
            <p:cNvPr id="24" name="Rectangle: Rounded Corners 23">
              <a:extLst>
                <a:ext uri="{FF2B5EF4-FFF2-40B4-BE49-F238E27FC236}">
                  <a16:creationId xmlns:a16="http://schemas.microsoft.com/office/drawing/2014/main" id="{099D3266-9256-422C-A60D-444928A3A436}"/>
                </a:ext>
              </a:extLst>
            </p:cNvPr>
            <p:cNvSpPr/>
            <p:nvPr/>
          </p:nvSpPr>
          <p:spPr>
            <a:xfrm>
              <a:off x="4444620" y="4827287"/>
              <a:ext cx="3302758" cy="1141743"/>
            </a:xfrm>
            <a:prstGeom prst="roundRect">
              <a:avLst/>
            </a:prstGeom>
            <a:solidFill>
              <a:srgbClr val="E9EAE7"/>
            </a:solidFill>
            <a:ln>
              <a:solidFill>
                <a:srgbClr val="E9EA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latin typeface="Lato" panose="020F0502020204030203" pitchFamily="34" charset="0"/>
                </a:rPr>
                <a:t>Internet searches for guns, knives, objects of harm; how others were violent; extremist websites</a:t>
              </a:r>
            </a:p>
          </p:txBody>
        </p:sp>
        <p:sp>
          <p:nvSpPr>
            <p:cNvPr id="25" name="Rectangle: Rounded Corners 24">
              <a:extLst>
                <a:ext uri="{FF2B5EF4-FFF2-40B4-BE49-F238E27FC236}">
                  <a16:creationId xmlns:a16="http://schemas.microsoft.com/office/drawing/2014/main" id="{52AA787C-0151-6870-9509-DF233D3C707B}"/>
                </a:ext>
              </a:extLst>
            </p:cNvPr>
            <p:cNvSpPr/>
            <p:nvPr/>
          </p:nvSpPr>
          <p:spPr>
            <a:xfrm>
              <a:off x="714232" y="4642467"/>
              <a:ext cx="3262170" cy="1326563"/>
            </a:xfrm>
            <a:prstGeom prst="roundRect">
              <a:avLst/>
            </a:prstGeom>
            <a:solidFill>
              <a:srgbClr val="E9EAE7"/>
            </a:solidFill>
            <a:ln>
              <a:solidFill>
                <a:srgbClr val="E9EA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latin typeface="Lato" panose="020F0502020204030203" pitchFamily="34" charset="0"/>
                </a:rPr>
                <a:t>Social media posts featuring guns, knives, objects of harm; extremist views, endorsing violence</a:t>
              </a:r>
            </a:p>
          </p:txBody>
        </p:sp>
        <p:sp>
          <p:nvSpPr>
            <p:cNvPr id="26" name="Rectangle: Rounded Corners 25">
              <a:extLst>
                <a:ext uri="{FF2B5EF4-FFF2-40B4-BE49-F238E27FC236}">
                  <a16:creationId xmlns:a16="http://schemas.microsoft.com/office/drawing/2014/main" id="{D204A0A4-7F14-A2E8-CEC6-E7A93750DC08}"/>
                </a:ext>
              </a:extLst>
            </p:cNvPr>
            <p:cNvSpPr/>
            <p:nvPr/>
          </p:nvSpPr>
          <p:spPr>
            <a:xfrm>
              <a:off x="4444620" y="3624593"/>
              <a:ext cx="3302758" cy="914400"/>
            </a:xfrm>
            <a:prstGeom prst="roundRect">
              <a:avLst/>
            </a:prstGeom>
            <a:solidFill>
              <a:srgbClr val="E9EAE7"/>
            </a:solidFill>
            <a:ln>
              <a:solidFill>
                <a:srgbClr val="E9EA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latin typeface="Lato" panose="020F0502020204030203" pitchFamily="34" charset="0"/>
                </a:rPr>
                <a:t>Talking or hinting about suicide</a:t>
              </a:r>
            </a:p>
          </p:txBody>
        </p:sp>
      </p:grpSp>
      <p:sp>
        <p:nvSpPr>
          <p:cNvPr id="2" name="Rectangle: Rounded Corners 1">
            <a:extLst>
              <a:ext uri="{FF2B5EF4-FFF2-40B4-BE49-F238E27FC236}">
                <a16:creationId xmlns:a16="http://schemas.microsoft.com/office/drawing/2014/main" id="{2CF6D304-3722-8E47-F123-57BB4B1407F0}"/>
              </a:ext>
            </a:extLst>
          </p:cNvPr>
          <p:cNvSpPr/>
          <p:nvPr/>
        </p:nvSpPr>
        <p:spPr>
          <a:xfrm>
            <a:off x="8170828" y="4791323"/>
            <a:ext cx="3302758" cy="1326563"/>
          </a:xfrm>
          <a:prstGeom prst="roundRect">
            <a:avLst/>
          </a:prstGeom>
          <a:solidFill>
            <a:srgbClr val="E9EAE7"/>
          </a:solidFill>
          <a:ln w="34925">
            <a:solidFill>
              <a:srgbClr val="D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700" b="1" dirty="0">
                <a:solidFill>
                  <a:srgbClr val="C00000"/>
                </a:solidFill>
                <a:latin typeface="Lato" panose="020F0502020204030203" pitchFamily="34" charset="0"/>
              </a:rPr>
              <a:t>*Any behavior that concerns you and doesn’t feel right should be shared with someone who can help!</a:t>
            </a:r>
          </a:p>
        </p:txBody>
      </p:sp>
    </p:spTree>
    <p:custDataLst>
      <p:tags r:id="rId1"/>
    </p:custDataLst>
    <p:extLst>
      <p:ext uri="{BB962C8B-B14F-4D97-AF65-F5344CB8AC3E}">
        <p14:creationId xmlns:p14="http://schemas.microsoft.com/office/powerpoint/2010/main" val="2178193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012B8488-6874-E978-079B-16373C5B15E6}"/>
              </a:ext>
            </a:extLst>
          </p:cNvPr>
          <p:cNvGrpSpPr/>
          <p:nvPr/>
        </p:nvGrpSpPr>
        <p:grpSpPr>
          <a:xfrm>
            <a:off x="2568811" y="360862"/>
            <a:ext cx="7054377" cy="1005840"/>
            <a:chOff x="2494506" y="3362479"/>
            <a:chExt cx="7054377" cy="1005840"/>
          </a:xfrm>
        </p:grpSpPr>
        <p:sp>
          <p:nvSpPr>
            <p:cNvPr id="4" name="Rectangle: Rounded Corners 3">
              <a:extLst>
                <a:ext uri="{FF2B5EF4-FFF2-40B4-BE49-F238E27FC236}">
                  <a16:creationId xmlns:a16="http://schemas.microsoft.com/office/drawing/2014/main" id="{2EC53B7D-F428-460B-91B2-F4ACFE2EE747}"/>
                </a:ext>
              </a:extLst>
            </p:cNvPr>
            <p:cNvSpPr/>
            <p:nvPr/>
          </p:nvSpPr>
          <p:spPr>
            <a:xfrm>
              <a:off x="2574497" y="3493706"/>
              <a:ext cx="6974386" cy="743386"/>
            </a:xfrm>
            <a:prstGeom prst="roundRect">
              <a:avLst/>
            </a:prstGeom>
            <a:solidFill>
              <a:srgbClr val="1940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dirty="0">
                  <a:latin typeface="Lato" panose="020F0502020204030203" pitchFamily="34" charset="0"/>
                </a:rPr>
                <a:t>	Step 2. Listen to intervene when you are concerned 	that someone is considering violence as an option</a:t>
              </a:r>
            </a:p>
          </p:txBody>
        </p:sp>
        <p:sp>
          <p:nvSpPr>
            <p:cNvPr id="5" name="Oval 4">
              <a:extLst>
                <a:ext uri="{FF2B5EF4-FFF2-40B4-BE49-F238E27FC236}">
                  <a16:creationId xmlns:a16="http://schemas.microsoft.com/office/drawing/2014/main" id="{9B82F356-183C-9B95-28F8-E51B7ECC5007}"/>
                </a:ext>
              </a:extLst>
            </p:cNvPr>
            <p:cNvSpPr/>
            <p:nvPr/>
          </p:nvSpPr>
          <p:spPr>
            <a:xfrm>
              <a:off x="2494506" y="3362479"/>
              <a:ext cx="1005840" cy="1005840"/>
            </a:xfrm>
            <a:prstGeom prst="ellipse">
              <a:avLst/>
            </a:prstGeom>
            <a:ln w="28575">
              <a:solidFill>
                <a:srgbClr val="19406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6" name="Graphic 5" descr="Checkmark with solid fill">
              <a:extLst>
                <a:ext uri="{FF2B5EF4-FFF2-40B4-BE49-F238E27FC236}">
                  <a16:creationId xmlns:a16="http://schemas.microsoft.com/office/drawing/2014/main" id="{4C291C3B-22D8-C54B-F973-E6C0B2484F7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77386" y="3545359"/>
              <a:ext cx="640080" cy="640080"/>
            </a:xfrm>
            <a:prstGeom prst="rect">
              <a:avLst/>
            </a:prstGeom>
          </p:spPr>
        </p:pic>
      </p:grpSp>
      <p:sp>
        <p:nvSpPr>
          <p:cNvPr id="8" name="Rectangle: Rounded Corners 7">
            <a:extLst>
              <a:ext uri="{FF2B5EF4-FFF2-40B4-BE49-F238E27FC236}">
                <a16:creationId xmlns:a16="http://schemas.microsoft.com/office/drawing/2014/main" id="{FCF24A7F-68AE-323F-6F7C-4A5C8DEFB793}"/>
              </a:ext>
            </a:extLst>
          </p:cNvPr>
          <p:cNvSpPr/>
          <p:nvPr/>
        </p:nvSpPr>
        <p:spPr>
          <a:xfrm>
            <a:off x="634243" y="1828519"/>
            <a:ext cx="3302758" cy="2433326"/>
          </a:xfrm>
          <a:prstGeom prst="roundRect">
            <a:avLst/>
          </a:prstGeom>
          <a:solidFill>
            <a:srgbClr val="E9EAE7"/>
          </a:solidFill>
          <a:ln>
            <a:solidFill>
              <a:srgbClr val="E9EA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Lato" panose="020F0502020204030203" pitchFamily="34" charset="0"/>
              </a:rPr>
              <a:t>Contact the authorities </a:t>
            </a:r>
            <a:br>
              <a:rPr lang="en-US" b="1" dirty="0">
                <a:solidFill>
                  <a:schemeClr val="tx1"/>
                </a:solidFill>
                <a:latin typeface="Lato" panose="020F0502020204030203" pitchFamily="34" charset="0"/>
              </a:rPr>
            </a:br>
            <a:r>
              <a:rPr lang="en-US" b="1" dirty="0">
                <a:solidFill>
                  <a:schemeClr val="tx1"/>
                </a:solidFill>
                <a:latin typeface="Lato" panose="020F0502020204030203" pitchFamily="34" charset="0"/>
              </a:rPr>
              <a:t>to get help</a:t>
            </a:r>
          </a:p>
        </p:txBody>
      </p:sp>
      <p:sp>
        <p:nvSpPr>
          <p:cNvPr id="9" name="Rectangle: Rounded Corners 8">
            <a:extLst>
              <a:ext uri="{FF2B5EF4-FFF2-40B4-BE49-F238E27FC236}">
                <a16:creationId xmlns:a16="http://schemas.microsoft.com/office/drawing/2014/main" id="{69661BE3-8F64-4D0C-D98F-A260487152C3}"/>
              </a:ext>
            </a:extLst>
          </p:cNvPr>
          <p:cNvSpPr/>
          <p:nvPr/>
        </p:nvSpPr>
        <p:spPr>
          <a:xfrm>
            <a:off x="4484616" y="1828520"/>
            <a:ext cx="3302758" cy="2433327"/>
          </a:xfrm>
          <a:prstGeom prst="roundRect">
            <a:avLst/>
          </a:prstGeom>
          <a:solidFill>
            <a:srgbClr val="E9EAE7"/>
          </a:solidFill>
          <a:ln>
            <a:solidFill>
              <a:srgbClr val="E9EA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Lato" panose="020F0502020204030203" pitchFamily="34" charset="0"/>
              </a:rPr>
              <a:t>Maintain open communication with</a:t>
            </a:r>
            <a:br>
              <a:rPr lang="en-US" b="1" dirty="0">
                <a:solidFill>
                  <a:schemeClr val="tx1"/>
                </a:solidFill>
                <a:latin typeface="Lato" panose="020F0502020204030203" pitchFamily="34" charset="0"/>
              </a:rPr>
            </a:br>
            <a:r>
              <a:rPr lang="en-US" b="1" dirty="0">
                <a:solidFill>
                  <a:schemeClr val="tx1"/>
                </a:solidFill>
                <a:latin typeface="Lato" panose="020F0502020204030203" pitchFamily="34" charset="0"/>
              </a:rPr>
              <a:t> the person</a:t>
            </a:r>
          </a:p>
          <a:p>
            <a:pPr marL="285750" indent="-285750">
              <a:buFont typeface="Arial" panose="020B0604020202020204" pitchFamily="34" charset="0"/>
              <a:buChar char="•"/>
            </a:pPr>
            <a:r>
              <a:rPr lang="en-US" sz="1700" dirty="0">
                <a:solidFill>
                  <a:schemeClr val="tx1"/>
                </a:solidFill>
                <a:latin typeface="Lato" panose="020F0502020204030203" pitchFamily="34" charset="0"/>
              </a:rPr>
              <a:t>Listen to their reasons or grievances</a:t>
            </a:r>
          </a:p>
          <a:p>
            <a:pPr marL="285750" indent="-285750">
              <a:buFont typeface="Arial" panose="020B0604020202020204" pitchFamily="34" charset="0"/>
              <a:buChar char="•"/>
            </a:pPr>
            <a:r>
              <a:rPr lang="en-US" sz="1700" dirty="0">
                <a:solidFill>
                  <a:schemeClr val="tx1"/>
                </a:solidFill>
                <a:latin typeface="Lato" panose="020F0502020204030203" pitchFamily="34" charset="0"/>
              </a:rPr>
              <a:t>Let them know you are here to help, even if you disagree with them</a:t>
            </a:r>
          </a:p>
        </p:txBody>
      </p:sp>
      <p:sp>
        <p:nvSpPr>
          <p:cNvPr id="10" name="Rectangle: Rounded Corners 9">
            <a:extLst>
              <a:ext uri="{FF2B5EF4-FFF2-40B4-BE49-F238E27FC236}">
                <a16:creationId xmlns:a16="http://schemas.microsoft.com/office/drawing/2014/main" id="{E01DC025-A31B-398B-2BBC-62DA703DB3DD}"/>
              </a:ext>
            </a:extLst>
          </p:cNvPr>
          <p:cNvSpPr/>
          <p:nvPr/>
        </p:nvSpPr>
        <p:spPr>
          <a:xfrm>
            <a:off x="8254999" y="1828520"/>
            <a:ext cx="3302758" cy="2433327"/>
          </a:xfrm>
          <a:prstGeom prst="roundRect">
            <a:avLst/>
          </a:prstGeom>
          <a:solidFill>
            <a:srgbClr val="E9EAE7"/>
          </a:solidFill>
          <a:ln>
            <a:solidFill>
              <a:srgbClr val="E9EA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Lato" panose="020F0502020204030203" pitchFamily="34" charset="0"/>
              </a:rPr>
              <a:t>Intervene early</a:t>
            </a:r>
          </a:p>
          <a:p>
            <a:pPr marL="285750" indent="-285750">
              <a:buFont typeface="Arial" panose="020B0604020202020204" pitchFamily="34" charset="0"/>
              <a:buChar char="•"/>
            </a:pPr>
            <a:r>
              <a:rPr lang="en-US" sz="1700" dirty="0">
                <a:solidFill>
                  <a:schemeClr val="tx1"/>
                </a:solidFill>
                <a:latin typeface="Lato" panose="020F0502020204030203" pitchFamily="34" charset="0"/>
              </a:rPr>
              <a:t>Get help from someone you trust early- don’t wait until problems build</a:t>
            </a:r>
          </a:p>
          <a:p>
            <a:pPr marL="285750" indent="-285750">
              <a:buFont typeface="Arial" panose="020B0604020202020204" pitchFamily="34" charset="0"/>
              <a:buChar char="•"/>
            </a:pPr>
            <a:r>
              <a:rPr lang="en-US" sz="1700" dirty="0">
                <a:solidFill>
                  <a:schemeClr val="tx1"/>
                </a:solidFill>
                <a:latin typeface="Lato" panose="020F0502020204030203" pitchFamily="34" charset="0"/>
              </a:rPr>
              <a:t>Try to understand the person’s situation and motivation so you can find the right help for them</a:t>
            </a:r>
          </a:p>
        </p:txBody>
      </p:sp>
      <p:sp>
        <p:nvSpPr>
          <p:cNvPr id="11" name="Rectangle: Rounded Corners 10">
            <a:extLst>
              <a:ext uri="{FF2B5EF4-FFF2-40B4-BE49-F238E27FC236}">
                <a16:creationId xmlns:a16="http://schemas.microsoft.com/office/drawing/2014/main" id="{999569BF-AF61-53D7-4A4D-8820C5641850}"/>
              </a:ext>
            </a:extLst>
          </p:cNvPr>
          <p:cNvSpPr/>
          <p:nvPr/>
        </p:nvSpPr>
        <p:spPr>
          <a:xfrm>
            <a:off x="1716024" y="4723662"/>
            <a:ext cx="8759952" cy="1223778"/>
          </a:xfrm>
          <a:prstGeom prst="roundRect">
            <a:avLst/>
          </a:prstGeom>
          <a:solidFill>
            <a:srgbClr val="E9EAE7"/>
          </a:solidFill>
          <a:ln>
            <a:solidFill>
              <a:srgbClr val="E9EA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Lato" panose="020F0502020204030203" pitchFamily="34" charset="0"/>
              </a:rPr>
              <a:t>You are not alone!</a:t>
            </a:r>
          </a:p>
          <a:p>
            <a:pPr marL="285750" indent="-285750">
              <a:buFont typeface="Arial" panose="020B0604020202020204" pitchFamily="34" charset="0"/>
              <a:buChar char="•"/>
            </a:pPr>
            <a:r>
              <a:rPr lang="en-US" sz="1700" dirty="0">
                <a:solidFill>
                  <a:schemeClr val="tx1"/>
                </a:solidFill>
                <a:latin typeface="Lato" panose="020F0502020204030203" pitchFamily="34" charset="0"/>
              </a:rPr>
              <a:t>Even if the person doesn’t accept help, talk to someone you trust about the situation </a:t>
            </a:r>
          </a:p>
          <a:p>
            <a:pPr marL="285750" indent="-285750">
              <a:buFont typeface="Arial" panose="020B0604020202020204" pitchFamily="34" charset="0"/>
              <a:buChar char="•"/>
            </a:pPr>
            <a:r>
              <a:rPr lang="en-US" sz="1700" dirty="0">
                <a:solidFill>
                  <a:schemeClr val="tx1"/>
                </a:solidFill>
                <a:latin typeface="Lato" panose="020F0502020204030203" pitchFamily="34" charset="0"/>
              </a:rPr>
              <a:t>Be sure you are safe</a:t>
            </a:r>
          </a:p>
        </p:txBody>
      </p:sp>
    </p:spTree>
    <p:custDataLst>
      <p:tags r:id="rId1"/>
    </p:custDataLst>
    <p:extLst>
      <p:ext uri="{BB962C8B-B14F-4D97-AF65-F5344CB8AC3E}">
        <p14:creationId xmlns:p14="http://schemas.microsoft.com/office/powerpoint/2010/main" val="3094816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82DA5CF-B5BC-8022-7C7D-4DCDA611E32A}"/>
              </a:ext>
            </a:extLst>
          </p:cNvPr>
          <p:cNvGrpSpPr/>
          <p:nvPr/>
        </p:nvGrpSpPr>
        <p:grpSpPr>
          <a:xfrm>
            <a:off x="2568811" y="431491"/>
            <a:ext cx="7054377" cy="1005840"/>
            <a:chOff x="2494506" y="4566170"/>
            <a:chExt cx="7054377" cy="1005840"/>
          </a:xfrm>
        </p:grpSpPr>
        <p:sp>
          <p:nvSpPr>
            <p:cNvPr id="4" name="Rectangle: Rounded Corners 3">
              <a:extLst>
                <a:ext uri="{FF2B5EF4-FFF2-40B4-BE49-F238E27FC236}">
                  <a16:creationId xmlns:a16="http://schemas.microsoft.com/office/drawing/2014/main" id="{9C4563CE-8FDF-A693-6A3A-D8D7FF638E96}"/>
                </a:ext>
              </a:extLst>
            </p:cNvPr>
            <p:cNvSpPr/>
            <p:nvPr/>
          </p:nvSpPr>
          <p:spPr>
            <a:xfrm>
              <a:off x="2574497" y="4697397"/>
              <a:ext cx="6974386" cy="743386"/>
            </a:xfrm>
            <a:prstGeom prst="roundRect">
              <a:avLst/>
            </a:prstGeom>
            <a:solidFill>
              <a:srgbClr val="1940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dirty="0">
                  <a:latin typeface="Lato" panose="020F0502020204030203" pitchFamily="34" charset="0"/>
                </a:rPr>
                <a:t>	Step 3. Report the signs of violence. </a:t>
              </a:r>
            </a:p>
          </p:txBody>
        </p:sp>
        <p:sp>
          <p:nvSpPr>
            <p:cNvPr id="5" name="Oval 4">
              <a:extLst>
                <a:ext uri="{FF2B5EF4-FFF2-40B4-BE49-F238E27FC236}">
                  <a16:creationId xmlns:a16="http://schemas.microsoft.com/office/drawing/2014/main" id="{AFB7ED97-75AD-0BEC-893A-F252241BFBE1}"/>
                </a:ext>
              </a:extLst>
            </p:cNvPr>
            <p:cNvSpPr/>
            <p:nvPr/>
          </p:nvSpPr>
          <p:spPr>
            <a:xfrm>
              <a:off x="2494506" y="4566170"/>
              <a:ext cx="1005840" cy="1005840"/>
            </a:xfrm>
            <a:prstGeom prst="ellipse">
              <a:avLst/>
            </a:prstGeom>
            <a:ln w="28575">
              <a:solidFill>
                <a:srgbClr val="19406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6" name="Graphic 5" descr="Checkmark with solid fill">
              <a:extLst>
                <a:ext uri="{FF2B5EF4-FFF2-40B4-BE49-F238E27FC236}">
                  <a16:creationId xmlns:a16="http://schemas.microsoft.com/office/drawing/2014/main" id="{CDF58830-DB6E-DADB-4F6D-F1B3D3E1867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77386" y="4749050"/>
              <a:ext cx="640080" cy="640080"/>
            </a:xfrm>
            <a:prstGeom prst="rect">
              <a:avLst/>
            </a:prstGeom>
          </p:spPr>
        </p:pic>
      </p:grpSp>
      <p:sp>
        <p:nvSpPr>
          <p:cNvPr id="8" name="Rectangle: Rounded Corners 7">
            <a:extLst>
              <a:ext uri="{FF2B5EF4-FFF2-40B4-BE49-F238E27FC236}">
                <a16:creationId xmlns:a16="http://schemas.microsoft.com/office/drawing/2014/main" id="{A76C63A8-A407-B055-F292-C92B312B12A2}"/>
              </a:ext>
            </a:extLst>
          </p:cNvPr>
          <p:cNvSpPr/>
          <p:nvPr/>
        </p:nvSpPr>
        <p:spPr>
          <a:xfrm>
            <a:off x="1188720" y="2157984"/>
            <a:ext cx="5303520" cy="3401568"/>
          </a:xfrm>
          <a:prstGeom prst="roundRect">
            <a:avLst/>
          </a:prstGeom>
          <a:solidFill>
            <a:srgbClr val="E9EAE7"/>
          </a:solidFill>
          <a:ln>
            <a:solidFill>
              <a:srgbClr val="E9EA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Lato" panose="020F0502020204030203" pitchFamily="34" charset="0"/>
              </a:rPr>
              <a:t>What to report</a:t>
            </a:r>
          </a:p>
          <a:p>
            <a:pPr marL="285750" indent="-285750">
              <a:buFont typeface="Arial" panose="020B0604020202020204" pitchFamily="34" charset="0"/>
              <a:buChar char="•"/>
            </a:pPr>
            <a:r>
              <a:rPr lang="en-US" sz="1700" dirty="0">
                <a:solidFill>
                  <a:schemeClr val="tx1"/>
                </a:solidFill>
                <a:latin typeface="Lato" panose="020F0502020204030203" pitchFamily="34" charset="0"/>
              </a:rPr>
              <a:t>Anything that raises your suspicion or concern</a:t>
            </a:r>
          </a:p>
          <a:p>
            <a:pPr marL="285750" indent="-285750">
              <a:buFont typeface="Arial" panose="020B0604020202020204" pitchFamily="34" charset="0"/>
              <a:buChar char="•"/>
            </a:pPr>
            <a:r>
              <a:rPr lang="en-US" sz="1700" dirty="0">
                <a:solidFill>
                  <a:schemeClr val="tx1"/>
                </a:solidFill>
                <a:latin typeface="Lato" panose="020F0502020204030203" pitchFamily="34" charset="0"/>
              </a:rPr>
              <a:t>The person has signs of a serious mental illness</a:t>
            </a:r>
          </a:p>
          <a:p>
            <a:pPr marL="285750" indent="-285750">
              <a:buFont typeface="Arial" panose="020B0604020202020204" pitchFamily="34" charset="0"/>
              <a:buChar char="•"/>
            </a:pPr>
            <a:r>
              <a:rPr lang="en-US" sz="1700" dirty="0">
                <a:solidFill>
                  <a:schemeClr val="tx1"/>
                </a:solidFill>
                <a:latin typeface="Lato" panose="020F0502020204030203" pitchFamily="34" charset="0"/>
              </a:rPr>
              <a:t>The person harasses, follows, or stalks someone</a:t>
            </a:r>
          </a:p>
          <a:p>
            <a:pPr marL="285750" indent="-285750">
              <a:buFont typeface="Arial" panose="020B0604020202020204" pitchFamily="34" charset="0"/>
              <a:buChar char="•"/>
            </a:pPr>
            <a:r>
              <a:rPr lang="en-US" sz="1700" dirty="0">
                <a:solidFill>
                  <a:schemeClr val="tx1"/>
                </a:solidFill>
                <a:latin typeface="Lato" panose="020F0502020204030203" pitchFamily="34" charset="0"/>
              </a:rPr>
              <a:t>The person communicates or makes contacts that refer to:</a:t>
            </a:r>
          </a:p>
          <a:p>
            <a:pPr marL="742950" lvl="1" indent="-285750">
              <a:buFont typeface="Arial" panose="020B0604020202020204" pitchFamily="34" charset="0"/>
              <a:buChar char="•"/>
            </a:pPr>
            <a:r>
              <a:rPr lang="en-US" sz="1700" dirty="0">
                <a:solidFill>
                  <a:schemeClr val="tx1"/>
                </a:solidFill>
                <a:latin typeface="Lato" panose="020F0502020204030203" pitchFamily="34" charset="0"/>
              </a:rPr>
              <a:t>A person’s safety and security</a:t>
            </a:r>
          </a:p>
          <a:p>
            <a:pPr marL="742950" lvl="1" indent="-285750">
              <a:buFont typeface="Arial" panose="020B0604020202020204" pitchFamily="34" charset="0"/>
              <a:buChar char="•"/>
            </a:pPr>
            <a:r>
              <a:rPr lang="en-US" sz="1700" dirty="0">
                <a:solidFill>
                  <a:schemeClr val="tx1"/>
                </a:solidFill>
                <a:latin typeface="Lato" panose="020F0502020204030203" pitchFamily="34" charset="0"/>
              </a:rPr>
              <a:t>Concerning or negative/hostile comments</a:t>
            </a:r>
          </a:p>
          <a:p>
            <a:pPr marL="742950" lvl="1" indent="-285750">
              <a:buFont typeface="Arial" panose="020B0604020202020204" pitchFamily="34" charset="0"/>
              <a:buChar char="•"/>
            </a:pPr>
            <a:r>
              <a:rPr lang="en-US" sz="1700" dirty="0">
                <a:solidFill>
                  <a:schemeClr val="tx1"/>
                </a:solidFill>
                <a:latin typeface="Lato" panose="020F0502020204030203" pitchFamily="34" charset="0"/>
              </a:rPr>
              <a:t>Threatening communications or contacts</a:t>
            </a:r>
          </a:p>
        </p:txBody>
      </p:sp>
      <p:sp>
        <p:nvSpPr>
          <p:cNvPr id="9" name="Rectangle: Rounded Corners 8">
            <a:extLst>
              <a:ext uri="{FF2B5EF4-FFF2-40B4-BE49-F238E27FC236}">
                <a16:creationId xmlns:a16="http://schemas.microsoft.com/office/drawing/2014/main" id="{587DC87E-D5EC-51F8-40DE-E26901856401}"/>
              </a:ext>
            </a:extLst>
          </p:cNvPr>
          <p:cNvSpPr/>
          <p:nvPr/>
        </p:nvSpPr>
        <p:spPr>
          <a:xfrm>
            <a:off x="6727314" y="2952403"/>
            <a:ext cx="3907323" cy="1917010"/>
          </a:xfrm>
          <a:prstGeom prst="roundRect">
            <a:avLst/>
          </a:prstGeom>
          <a:solidFill>
            <a:srgbClr val="E9EAE7"/>
          </a:solidFill>
          <a:ln w="34925">
            <a:solidFill>
              <a:srgbClr val="D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latin typeface="Lato" panose="020F0502020204030203" pitchFamily="34" charset="0"/>
              </a:rPr>
              <a:t>Where to report</a:t>
            </a:r>
          </a:p>
          <a:p>
            <a:pPr marL="285750" indent="-285750">
              <a:buFont typeface="Arial" panose="020B0604020202020204" pitchFamily="34" charset="0"/>
              <a:buChar char="•"/>
            </a:pPr>
            <a:r>
              <a:rPr lang="en-US" sz="1600" b="1" dirty="0">
                <a:solidFill>
                  <a:srgbClr val="C00000"/>
                </a:solidFill>
                <a:latin typeface="Lato" panose="020F0502020204030203" pitchFamily="34" charset="0"/>
              </a:rPr>
              <a:t>Law enforcement or a trusted agency</a:t>
            </a:r>
          </a:p>
        </p:txBody>
      </p:sp>
    </p:spTree>
    <p:custDataLst>
      <p:tags r:id="rId1"/>
    </p:custDataLst>
    <p:extLst>
      <p:ext uri="{BB962C8B-B14F-4D97-AF65-F5344CB8AC3E}">
        <p14:creationId xmlns:p14="http://schemas.microsoft.com/office/powerpoint/2010/main" val="4264044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F9772241-DDF1-4E6B-DC4A-328343E8C08C}"/>
              </a:ext>
            </a:extLst>
          </p:cNvPr>
          <p:cNvSpPr/>
          <p:nvPr/>
        </p:nvSpPr>
        <p:spPr>
          <a:xfrm>
            <a:off x="6889474" y="1858617"/>
            <a:ext cx="4403034" cy="2385391"/>
          </a:xfrm>
          <a:prstGeom prst="roundRect">
            <a:avLst/>
          </a:prstGeom>
          <a:solidFill>
            <a:srgbClr val="E9EAE7"/>
          </a:solidFill>
          <a:ln>
            <a:solidFill>
              <a:srgbClr val="E9EA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Lato" panose="020F0502020204030203" pitchFamily="34" charset="0"/>
                <a:ea typeface="Lato" panose="020F0502020204030203" pitchFamily="34" charset="0"/>
                <a:cs typeface="Lato" panose="020F0502020204030203" pitchFamily="34" charset="0"/>
              </a:rPr>
              <a:t>Where to Report Concerns in Our Community</a:t>
            </a:r>
          </a:p>
          <a:p>
            <a:r>
              <a:rPr lang="en-US" dirty="0">
                <a:solidFill>
                  <a:schemeClr val="tx1"/>
                </a:solidFill>
                <a:latin typeface="Lato" panose="020F0502020204030203" pitchFamily="34" charset="0"/>
                <a:ea typeface="Lato" panose="020F0502020204030203" pitchFamily="34" charset="0"/>
                <a:cs typeface="Lato" panose="020F0502020204030203" pitchFamily="34" charset="0"/>
              </a:rPr>
              <a:t>CALL (INSERT #)</a:t>
            </a:r>
          </a:p>
          <a:p>
            <a:r>
              <a:rPr lang="en-US" dirty="0">
                <a:solidFill>
                  <a:schemeClr val="tx1"/>
                </a:solidFill>
                <a:latin typeface="Lato" panose="020F0502020204030203" pitchFamily="34" charset="0"/>
                <a:ea typeface="Lato" panose="020F0502020204030203" pitchFamily="34" charset="0"/>
                <a:cs typeface="Lato" panose="020F0502020204030203" pitchFamily="34" charset="0"/>
              </a:rPr>
              <a:t>TEST (INSERT #)</a:t>
            </a:r>
          </a:p>
          <a:p>
            <a:r>
              <a:rPr lang="en-US" dirty="0">
                <a:solidFill>
                  <a:schemeClr val="tx1"/>
                </a:solidFill>
                <a:latin typeface="Lato" panose="020F0502020204030203" pitchFamily="34" charset="0"/>
                <a:ea typeface="Lato" panose="020F0502020204030203" pitchFamily="34" charset="0"/>
                <a:cs typeface="Lato" panose="020F0502020204030203" pitchFamily="34" charset="0"/>
              </a:rPr>
              <a:t>APP (INSERT INFO)</a:t>
            </a:r>
          </a:p>
        </p:txBody>
      </p:sp>
      <p:sp>
        <p:nvSpPr>
          <p:cNvPr id="5" name="Rectangle: Rounded Corners 4">
            <a:extLst>
              <a:ext uri="{FF2B5EF4-FFF2-40B4-BE49-F238E27FC236}">
                <a16:creationId xmlns:a16="http://schemas.microsoft.com/office/drawing/2014/main" id="{77B38702-A734-4D83-FB8F-E60776815422}"/>
              </a:ext>
            </a:extLst>
          </p:cNvPr>
          <p:cNvSpPr/>
          <p:nvPr/>
        </p:nvSpPr>
        <p:spPr>
          <a:xfrm>
            <a:off x="899492" y="4629979"/>
            <a:ext cx="10393016" cy="1752600"/>
          </a:xfrm>
          <a:prstGeom prst="roundRect">
            <a:avLst/>
          </a:prstGeom>
          <a:solidFill>
            <a:srgbClr val="E9EAE7"/>
          </a:solidFill>
          <a:ln>
            <a:solidFill>
              <a:srgbClr val="E9EA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Lato" panose="020F0502020204030203" pitchFamily="34" charset="0"/>
                <a:ea typeface="Lato" panose="020F0502020204030203" pitchFamily="34" charset="0"/>
                <a:cs typeface="Lato" panose="020F0502020204030203" pitchFamily="34" charset="0"/>
              </a:rPr>
              <a:t>What to say:</a:t>
            </a:r>
          </a:p>
          <a:p>
            <a:pPr algn="ctr"/>
            <a:r>
              <a:rPr lang="en-US" i="1" dirty="0">
                <a:solidFill>
                  <a:schemeClr val="tx1"/>
                </a:solidFill>
                <a:latin typeface="Lato" panose="020F0502020204030203" pitchFamily="34" charset="0"/>
                <a:ea typeface="Lato" panose="020F0502020204030203" pitchFamily="34" charset="0"/>
                <a:cs typeface="Lato" panose="020F0502020204030203" pitchFamily="34" charset="0"/>
              </a:rPr>
              <a:t>“I would like to report behaviors that might be on the path to violence. I am concerned about {name} and want to get them help. Here are the behaviors I am concerned about: </a:t>
            </a:r>
            <a:br>
              <a:rPr lang="en-US" i="1" dirty="0">
                <a:solidFill>
                  <a:schemeClr val="tx1"/>
                </a:solidFill>
                <a:latin typeface="Lato" panose="020F0502020204030203" pitchFamily="34" charset="0"/>
                <a:ea typeface="Lato" panose="020F0502020204030203" pitchFamily="34" charset="0"/>
                <a:cs typeface="Lato" panose="020F0502020204030203" pitchFamily="34" charset="0"/>
              </a:rPr>
            </a:br>
            <a:r>
              <a:rPr lang="en-US" i="1" dirty="0">
                <a:solidFill>
                  <a:schemeClr val="tx1"/>
                </a:solidFill>
                <a:latin typeface="Lato" panose="020F0502020204030203" pitchFamily="34" charset="0"/>
                <a:ea typeface="Lato" panose="020F0502020204030203" pitchFamily="34" charset="0"/>
                <a:cs typeface="Lato" panose="020F0502020204030203" pitchFamily="34" charset="0"/>
              </a:rPr>
              <a:t>{list behaviors and why you are concerned}” </a:t>
            </a:r>
          </a:p>
        </p:txBody>
      </p:sp>
      <p:sp>
        <p:nvSpPr>
          <p:cNvPr id="6" name="Rectangle: Rounded Corners 5">
            <a:extLst>
              <a:ext uri="{FF2B5EF4-FFF2-40B4-BE49-F238E27FC236}">
                <a16:creationId xmlns:a16="http://schemas.microsoft.com/office/drawing/2014/main" id="{BB07048F-A99B-875A-9630-8F2C2EB608BF}"/>
              </a:ext>
            </a:extLst>
          </p:cNvPr>
          <p:cNvSpPr/>
          <p:nvPr/>
        </p:nvSpPr>
        <p:spPr>
          <a:xfrm>
            <a:off x="899492" y="1858617"/>
            <a:ext cx="5620578" cy="2385390"/>
          </a:xfrm>
          <a:prstGeom prst="roundRect">
            <a:avLst/>
          </a:prstGeom>
          <a:solidFill>
            <a:srgbClr val="E9EAE7"/>
          </a:solidFill>
          <a:ln w="3492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00000"/>
                </a:solidFill>
                <a:latin typeface="Lato" panose="020F0502020204030203" pitchFamily="34" charset="0"/>
                <a:ea typeface="Lato" panose="020F0502020204030203" pitchFamily="34" charset="0"/>
                <a:cs typeface="Lato" panose="020F0502020204030203" pitchFamily="34" charset="0"/>
              </a:rPr>
              <a:t>If you suspect someone is going to harm themselves or other people, take it seriously. CALL 911 for immediate threats. </a:t>
            </a:r>
            <a:endParaRPr lang="en-US" sz="2400" dirty="0">
              <a:solidFill>
                <a:srgbClr val="D00000"/>
              </a:solidFill>
              <a:latin typeface="Lato" panose="020F0502020204030203" pitchFamily="34" charset="0"/>
              <a:ea typeface="Lato" panose="020F0502020204030203" pitchFamily="34" charset="0"/>
              <a:cs typeface="Lato" panose="020F0502020204030203" pitchFamily="34" charset="0"/>
            </a:endParaRPr>
          </a:p>
        </p:txBody>
      </p:sp>
      <p:cxnSp>
        <p:nvCxnSpPr>
          <p:cNvPr id="7" name="Straight Connector 6">
            <a:extLst>
              <a:ext uri="{FF2B5EF4-FFF2-40B4-BE49-F238E27FC236}">
                <a16:creationId xmlns:a16="http://schemas.microsoft.com/office/drawing/2014/main" id="{1401700C-8A11-CD7C-64D2-54720E18D1BD}"/>
              </a:ext>
            </a:extLst>
          </p:cNvPr>
          <p:cNvCxnSpPr>
            <a:cxnSpLocks/>
          </p:cNvCxnSpPr>
          <p:nvPr/>
        </p:nvCxnSpPr>
        <p:spPr>
          <a:xfrm>
            <a:off x="0" y="1018582"/>
            <a:ext cx="12192000" cy="0"/>
          </a:xfrm>
          <a:prstGeom prst="line">
            <a:avLst/>
          </a:prstGeom>
          <a:ln w="76200">
            <a:solidFill>
              <a:srgbClr val="D00000"/>
            </a:solidFill>
          </a:ln>
        </p:spPr>
        <p:style>
          <a:lnRef idx="2">
            <a:schemeClr val="accent1"/>
          </a:lnRef>
          <a:fillRef idx="0">
            <a:schemeClr val="accent1"/>
          </a:fillRef>
          <a:effectRef idx="1">
            <a:schemeClr val="accent1"/>
          </a:effectRef>
          <a:fontRef idx="minor">
            <a:schemeClr val="tx1"/>
          </a:fontRef>
        </p:style>
      </p:cxnSp>
      <p:sp>
        <p:nvSpPr>
          <p:cNvPr id="8" name="Rectangle 7">
            <a:extLst>
              <a:ext uri="{FF2B5EF4-FFF2-40B4-BE49-F238E27FC236}">
                <a16:creationId xmlns:a16="http://schemas.microsoft.com/office/drawing/2014/main" id="{2C0C4EED-0A32-52CC-96D2-556C05C40E05}"/>
              </a:ext>
            </a:extLst>
          </p:cNvPr>
          <p:cNvSpPr/>
          <p:nvPr/>
        </p:nvSpPr>
        <p:spPr>
          <a:xfrm>
            <a:off x="3345355" y="397609"/>
            <a:ext cx="5496794" cy="1241945"/>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4000" b="1" dirty="0">
                <a:solidFill>
                  <a:srgbClr val="4A4A4A"/>
                </a:solidFill>
                <a:latin typeface="Oswald" pitchFamily="2" charset="0"/>
              </a:rPr>
              <a:t>PREVENT VIOLENCE IN OUR COMMUNITY</a:t>
            </a:r>
            <a:endParaRPr lang="en-US" sz="4000" dirty="0">
              <a:solidFill>
                <a:srgbClr val="4A4A4A"/>
              </a:solidFill>
              <a:latin typeface="Oswald" pitchFamily="2" charset="0"/>
            </a:endParaRPr>
          </a:p>
        </p:txBody>
      </p:sp>
    </p:spTree>
    <p:custDataLst>
      <p:tags r:id="rId1"/>
    </p:custDataLst>
    <p:extLst>
      <p:ext uri="{BB962C8B-B14F-4D97-AF65-F5344CB8AC3E}">
        <p14:creationId xmlns:p14="http://schemas.microsoft.com/office/powerpoint/2010/main" val="176194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1ED61E8D-FFAC-9469-6D17-9723F673115D}"/>
              </a:ext>
            </a:extLst>
          </p:cNvPr>
          <p:cNvCxnSpPr>
            <a:cxnSpLocks/>
          </p:cNvCxnSpPr>
          <p:nvPr/>
        </p:nvCxnSpPr>
        <p:spPr>
          <a:xfrm>
            <a:off x="0" y="1018582"/>
            <a:ext cx="12192000" cy="0"/>
          </a:xfrm>
          <a:prstGeom prst="line">
            <a:avLst/>
          </a:prstGeom>
          <a:ln w="76200">
            <a:solidFill>
              <a:srgbClr val="D00000"/>
            </a:solidFill>
          </a:ln>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707153B5-FE4F-01E0-7DAF-CE960096708A}"/>
              </a:ext>
            </a:extLst>
          </p:cNvPr>
          <p:cNvSpPr/>
          <p:nvPr/>
        </p:nvSpPr>
        <p:spPr>
          <a:xfrm>
            <a:off x="3345355" y="397609"/>
            <a:ext cx="5501290" cy="1241945"/>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4000" b="1" dirty="0">
                <a:solidFill>
                  <a:srgbClr val="4A4A4A"/>
                </a:solidFill>
                <a:latin typeface="Oswald" pitchFamily="2" charset="0"/>
              </a:rPr>
              <a:t>TODAY’S AGENDA</a:t>
            </a:r>
            <a:endParaRPr lang="en-US" sz="4000" dirty="0">
              <a:solidFill>
                <a:srgbClr val="4A4A4A"/>
              </a:solidFill>
              <a:latin typeface="Oswald" pitchFamily="2" charset="0"/>
            </a:endParaRPr>
          </a:p>
        </p:txBody>
      </p:sp>
      <p:grpSp>
        <p:nvGrpSpPr>
          <p:cNvPr id="10" name="Group 9">
            <a:extLst>
              <a:ext uri="{FF2B5EF4-FFF2-40B4-BE49-F238E27FC236}">
                <a16:creationId xmlns:a16="http://schemas.microsoft.com/office/drawing/2014/main" id="{69C5E3CA-BECF-73F0-2B2F-D1133618062F}"/>
              </a:ext>
            </a:extLst>
          </p:cNvPr>
          <p:cNvGrpSpPr/>
          <p:nvPr/>
        </p:nvGrpSpPr>
        <p:grpSpPr>
          <a:xfrm>
            <a:off x="2705985" y="1818535"/>
            <a:ext cx="5078820" cy="731520"/>
            <a:chOff x="2555357" y="1648414"/>
            <a:chExt cx="5078820" cy="731520"/>
          </a:xfrm>
        </p:grpSpPr>
        <p:sp>
          <p:nvSpPr>
            <p:cNvPr id="2" name="Oval 1">
              <a:extLst>
                <a:ext uri="{FF2B5EF4-FFF2-40B4-BE49-F238E27FC236}">
                  <a16:creationId xmlns:a16="http://schemas.microsoft.com/office/drawing/2014/main" id="{F69AE573-62B8-8328-8CB7-F6641C786ABA}"/>
                </a:ext>
              </a:extLst>
            </p:cNvPr>
            <p:cNvSpPr/>
            <p:nvPr/>
          </p:nvSpPr>
          <p:spPr>
            <a:xfrm>
              <a:off x="2555357" y="1648414"/>
              <a:ext cx="731520" cy="731520"/>
            </a:xfrm>
            <a:prstGeom prst="ellipse">
              <a:avLst/>
            </a:prstGeom>
            <a:solidFill>
              <a:srgbClr val="D00000"/>
            </a:solidFill>
            <a:ln>
              <a:solidFill>
                <a:srgbClr val="D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latin typeface="Lato" panose="020F0502020204030203" pitchFamily="34" charset="0"/>
                  <a:ea typeface="Lato" panose="020F0502020204030203" pitchFamily="34" charset="0"/>
                  <a:cs typeface="Lato" panose="020F0502020204030203" pitchFamily="34" charset="0"/>
                </a:rPr>
                <a:t>1</a:t>
              </a:r>
            </a:p>
          </p:txBody>
        </p:sp>
        <p:sp>
          <p:nvSpPr>
            <p:cNvPr id="6" name="TextBox 5">
              <a:extLst>
                <a:ext uri="{FF2B5EF4-FFF2-40B4-BE49-F238E27FC236}">
                  <a16:creationId xmlns:a16="http://schemas.microsoft.com/office/drawing/2014/main" id="{4E823635-FEDD-413A-C11E-656DEDC46812}"/>
                </a:ext>
              </a:extLst>
            </p:cNvPr>
            <p:cNvSpPr txBox="1"/>
            <p:nvPr/>
          </p:nvSpPr>
          <p:spPr>
            <a:xfrm>
              <a:off x="3403835" y="1786505"/>
              <a:ext cx="4230342" cy="446276"/>
            </a:xfrm>
            <a:prstGeom prst="rect">
              <a:avLst/>
            </a:prstGeom>
            <a:noFill/>
          </p:spPr>
          <p:txBody>
            <a:bodyPr wrap="square" rtlCol="0">
              <a:spAutoFit/>
            </a:bodyPr>
            <a:lstStyle/>
            <a:p>
              <a:r>
                <a:rPr lang="en-US" sz="2200" dirty="0">
                  <a:latin typeface="Lato" panose="020F0502020204030203" pitchFamily="34" charset="0"/>
                  <a:ea typeface="Lato" panose="020F0502020204030203" pitchFamily="34" charset="0"/>
                  <a:cs typeface="Lato" panose="020F0502020204030203" pitchFamily="34" charset="0"/>
                </a:rPr>
                <a:t>The Power to </a:t>
              </a:r>
              <a:r>
                <a:rPr lang="en-US" sz="2300" dirty="0">
                  <a:latin typeface="Lato" panose="020F0502020204030203" pitchFamily="34" charset="0"/>
                  <a:ea typeface="Lato" panose="020F0502020204030203" pitchFamily="34" charset="0"/>
                  <a:cs typeface="Lato" panose="020F0502020204030203" pitchFamily="34" charset="0"/>
                </a:rPr>
                <a:t>Prevent</a:t>
              </a:r>
              <a:r>
                <a:rPr lang="en-US" sz="2200" dirty="0">
                  <a:latin typeface="Lato" panose="020F0502020204030203" pitchFamily="34" charset="0"/>
                  <a:ea typeface="Lato" panose="020F0502020204030203" pitchFamily="34" charset="0"/>
                  <a:cs typeface="Lato" panose="020F0502020204030203" pitchFamily="34" charset="0"/>
                </a:rPr>
                <a:t> Violence </a:t>
              </a:r>
            </a:p>
          </p:txBody>
        </p:sp>
      </p:grpSp>
      <p:sp>
        <p:nvSpPr>
          <p:cNvPr id="11" name="Oval 10">
            <a:extLst>
              <a:ext uri="{FF2B5EF4-FFF2-40B4-BE49-F238E27FC236}">
                <a16:creationId xmlns:a16="http://schemas.microsoft.com/office/drawing/2014/main" id="{25A432FB-55AC-BC9C-661A-01B569CDA231}"/>
              </a:ext>
            </a:extLst>
          </p:cNvPr>
          <p:cNvSpPr/>
          <p:nvPr/>
        </p:nvSpPr>
        <p:spPr>
          <a:xfrm>
            <a:off x="2705985" y="2867601"/>
            <a:ext cx="731520" cy="731520"/>
          </a:xfrm>
          <a:prstGeom prst="ellipse">
            <a:avLst/>
          </a:prstGeom>
          <a:solidFill>
            <a:srgbClr val="D00000"/>
          </a:solidFill>
          <a:ln>
            <a:solidFill>
              <a:srgbClr val="D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latin typeface="Lato" panose="020F0502020204030203" pitchFamily="34" charset="0"/>
                <a:ea typeface="Lato" panose="020F0502020204030203" pitchFamily="34" charset="0"/>
                <a:cs typeface="Lato" panose="020F0502020204030203" pitchFamily="34" charset="0"/>
              </a:rPr>
              <a:t>2</a:t>
            </a:r>
          </a:p>
        </p:txBody>
      </p:sp>
      <p:sp>
        <p:nvSpPr>
          <p:cNvPr id="12" name="Oval 11">
            <a:extLst>
              <a:ext uri="{FF2B5EF4-FFF2-40B4-BE49-F238E27FC236}">
                <a16:creationId xmlns:a16="http://schemas.microsoft.com/office/drawing/2014/main" id="{9594127F-C700-BAC2-3703-E423B06E45DC}"/>
              </a:ext>
            </a:extLst>
          </p:cNvPr>
          <p:cNvSpPr/>
          <p:nvPr/>
        </p:nvSpPr>
        <p:spPr>
          <a:xfrm>
            <a:off x="2705985" y="3916667"/>
            <a:ext cx="731520" cy="731520"/>
          </a:xfrm>
          <a:prstGeom prst="ellipse">
            <a:avLst/>
          </a:prstGeom>
          <a:solidFill>
            <a:srgbClr val="D00000"/>
          </a:solidFill>
          <a:ln>
            <a:solidFill>
              <a:srgbClr val="D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latin typeface="Lato" panose="020F0502020204030203" pitchFamily="34" charset="0"/>
                <a:ea typeface="Lato" panose="020F0502020204030203" pitchFamily="34" charset="0"/>
                <a:cs typeface="Lato" panose="020F0502020204030203" pitchFamily="34" charset="0"/>
              </a:rPr>
              <a:t>3</a:t>
            </a:r>
          </a:p>
        </p:txBody>
      </p:sp>
      <p:sp>
        <p:nvSpPr>
          <p:cNvPr id="14" name="Oval 13">
            <a:extLst>
              <a:ext uri="{FF2B5EF4-FFF2-40B4-BE49-F238E27FC236}">
                <a16:creationId xmlns:a16="http://schemas.microsoft.com/office/drawing/2014/main" id="{23F12E9E-3BC0-7815-55F6-1CECF46D11A5}"/>
              </a:ext>
            </a:extLst>
          </p:cNvPr>
          <p:cNvSpPr/>
          <p:nvPr/>
        </p:nvSpPr>
        <p:spPr>
          <a:xfrm>
            <a:off x="2705985" y="4965733"/>
            <a:ext cx="731520" cy="731520"/>
          </a:xfrm>
          <a:prstGeom prst="ellipse">
            <a:avLst/>
          </a:prstGeom>
          <a:solidFill>
            <a:srgbClr val="D00000"/>
          </a:solidFill>
          <a:ln>
            <a:solidFill>
              <a:srgbClr val="D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latin typeface="Lato" panose="020F0502020204030203" pitchFamily="34" charset="0"/>
                <a:ea typeface="Lato" panose="020F0502020204030203" pitchFamily="34" charset="0"/>
                <a:cs typeface="Lato" panose="020F0502020204030203" pitchFamily="34" charset="0"/>
              </a:rPr>
              <a:t>4</a:t>
            </a:r>
          </a:p>
        </p:txBody>
      </p:sp>
      <p:sp>
        <p:nvSpPr>
          <p:cNvPr id="15" name="TextBox 14">
            <a:extLst>
              <a:ext uri="{FF2B5EF4-FFF2-40B4-BE49-F238E27FC236}">
                <a16:creationId xmlns:a16="http://schemas.microsoft.com/office/drawing/2014/main" id="{BC1A82B3-76D2-1BDF-C49E-8EBD37AFE88D}"/>
              </a:ext>
            </a:extLst>
          </p:cNvPr>
          <p:cNvSpPr txBox="1"/>
          <p:nvPr/>
        </p:nvSpPr>
        <p:spPr>
          <a:xfrm>
            <a:off x="3554463" y="2997855"/>
            <a:ext cx="5501290" cy="446276"/>
          </a:xfrm>
          <a:prstGeom prst="rect">
            <a:avLst/>
          </a:prstGeom>
          <a:noFill/>
        </p:spPr>
        <p:txBody>
          <a:bodyPr wrap="square" rtlCol="0">
            <a:spAutoFit/>
          </a:bodyPr>
          <a:lstStyle/>
          <a:p>
            <a:r>
              <a:rPr lang="en-US" sz="2300" dirty="0">
                <a:latin typeface="Lato" panose="020F0502020204030203" pitchFamily="34" charset="0"/>
                <a:ea typeface="Lato" panose="020F0502020204030203" pitchFamily="34" charset="0"/>
                <a:cs typeface="Lato" panose="020F0502020204030203" pitchFamily="34" charset="0"/>
              </a:rPr>
              <a:t>Understanding More About Violence</a:t>
            </a:r>
          </a:p>
        </p:txBody>
      </p:sp>
      <p:sp>
        <p:nvSpPr>
          <p:cNvPr id="16" name="TextBox 15">
            <a:extLst>
              <a:ext uri="{FF2B5EF4-FFF2-40B4-BE49-F238E27FC236}">
                <a16:creationId xmlns:a16="http://schemas.microsoft.com/office/drawing/2014/main" id="{8DB5D0E5-BC5D-8297-93D8-F054D6F67D5F}"/>
              </a:ext>
            </a:extLst>
          </p:cNvPr>
          <p:cNvSpPr txBox="1"/>
          <p:nvPr/>
        </p:nvSpPr>
        <p:spPr>
          <a:xfrm>
            <a:off x="3554462" y="4051594"/>
            <a:ext cx="5931551" cy="430887"/>
          </a:xfrm>
          <a:prstGeom prst="rect">
            <a:avLst/>
          </a:prstGeom>
          <a:noFill/>
        </p:spPr>
        <p:txBody>
          <a:bodyPr wrap="square" rtlCol="0">
            <a:spAutoFit/>
          </a:bodyPr>
          <a:lstStyle/>
          <a:p>
            <a:r>
              <a:rPr lang="en-US" sz="2200" dirty="0">
                <a:latin typeface="Lato" panose="020F0502020204030203" pitchFamily="34" charset="0"/>
                <a:ea typeface="Lato" panose="020F0502020204030203" pitchFamily="34" charset="0"/>
                <a:cs typeface="Lato" panose="020F0502020204030203" pitchFamily="34" charset="0"/>
              </a:rPr>
              <a:t>What You Can do to Prevent Violence</a:t>
            </a:r>
          </a:p>
        </p:txBody>
      </p:sp>
      <p:sp>
        <p:nvSpPr>
          <p:cNvPr id="18" name="TextBox 17">
            <a:extLst>
              <a:ext uri="{FF2B5EF4-FFF2-40B4-BE49-F238E27FC236}">
                <a16:creationId xmlns:a16="http://schemas.microsoft.com/office/drawing/2014/main" id="{71C656D9-652F-D522-1252-27936938C2BB}"/>
              </a:ext>
            </a:extLst>
          </p:cNvPr>
          <p:cNvSpPr txBox="1"/>
          <p:nvPr/>
        </p:nvSpPr>
        <p:spPr>
          <a:xfrm>
            <a:off x="3554462" y="5105333"/>
            <a:ext cx="5825226" cy="446276"/>
          </a:xfrm>
          <a:prstGeom prst="rect">
            <a:avLst/>
          </a:prstGeom>
          <a:noFill/>
        </p:spPr>
        <p:txBody>
          <a:bodyPr wrap="square" rtlCol="0">
            <a:spAutoFit/>
          </a:bodyPr>
          <a:lstStyle/>
          <a:p>
            <a:r>
              <a:rPr lang="en-US" sz="2200" dirty="0">
                <a:latin typeface="Lato" panose="020F0502020204030203" pitchFamily="34" charset="0"/>
                <a:ea typeface="Lato" panose="020F0502020204030203" pitchFamily="34" charset="0"/>
                <a:cs typeface="Lato" panose="020F0502020204030203" pitchFamily="34" charset="0"/>
              </a:rPr>
              <a:t>Violence </a:t>
            </a:r>
            <a:r>
              <a:rPr lang="en-US" sz="2300" dirty="0">
                <a:latin typeface="Lato" panose="020F0502020204030203" pitchFamily="34" charset="0"/>
                <a:ea typeface="Lato" panose="020F0502020204030203" pitchFamily="34" charset="0"/>
                <a:cs typeface="Lato" panose="020F0502020204030203" pitchFamily="34" charset="0"/>
              </a:rPr>
              <a:t>Prevention</a:t>
            </a:r>
            <a:r>
              <a:rPr lang="en-US" sz="2200" dirty="0">
                <a:latin typeface="Lato" panose="020F0502020204030203" pitchFamily="34" charset="0"/>
                <a:ea typeface="Lato" panose="020F0502020204030203" pitchFamily="34" charset="0"/>
                <a:cs typeface="Lato" panose="020F0502020204030203" pitchFamily="34" charset="0"/>
              </a:rPr>
              <a:t> in our Community </a:t>
            </a:r>
          </a:p>
        </p:txBody>
      </p:sp>
    </p:spTree>
    <p:custDataLst>
      <p:tags r:id="rId1"/>
    </p:custDataLst>
    <p:extLst>
      <p:ext uri="{BB962C8B-B14F-4D97-AF65-F5344CB8AC3E}">
        <p14:creationId xmlns:p14="http://schemas.microsoft.com/office/powerpoint/2010/main" val="1449243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900" decel="100000" fill="hold"/>
                                        <p:tgtEl>
                                          <p:spTgt spid="1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900" decel="100000" fill="hold"/>
                                        <p:tgtEl>
                                          <p:spTgt spid="1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9" presetID="37"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900" decel="100000" fill="hold"/>
                                        <p:tgtEl>
                                          <p:spTgt spid="1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900" decel="100000" fill="hold"/>
                                        <p:tgtEl>
                                          <p:spTgt spid="1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900" decel="100000" fill="hold"/>
                                        <p:tgtEl>
                                          <p:spTgt spid="1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7"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47" presetID="37"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900" decel="100000" fill="hold"/>
                                        <p:tgtEl>
                                          <p:spTgt spid="14"/>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P spid="15" grpId="0"/>
      <p:bldP spid="16"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C43AFB-6A23-6C59-35CA-3DD42A5B9424}"/>
            </a:ext>
          </a:extLst>
        </p:cNvPr>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E7F1A4DB-BB8D-DA7B-DCEE-0AC503E18CC4}"/>
              </a:ext>
            </a:extLst>
          </p:cNvPr>
          <p:cNvCxnSpPr>
            <a:cxnSpLocks/>
          </p:cNvCxnSpPr>
          <p:nvPr/>
        </p:nvCxnSpPr>
        <p:spPr>
          <a:xfrm>
            <a:off x="0" y="1018582"/>
            <a:ext cx="12192000" cy="0"/>
          </a:xfrm>
          <a:prstGeom prst="line">
            <a:avLst/>
          </a:prstGeom>
          <a:ln w="76200">
            <a:solidFill>
              <a:srgbClr val="D00000"/>
            </a:solidFill>
          </a:ln>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F58B068A-82F6-9784-1DDC-B1FFAD7F814E}"/>
              </a:ext>
            </a:extLst>
          </p:cNvPr>
          <p:cNvSpPr/>
          <p:nvPr/>
        </p:nvSpPr>
        <p:spPr>
          <a:xfrm>
            <a:off x="3345354" y="397609"/>
            <a:ext cx="5496795" cy="1241945"/>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4000" b="1" dirty="0">
                <a:solidFill>
                  <a:srgbClr val="4A4A4A"/>
                </a:solidFill>
                <a:latin typeface="Oswald" pitchFamily="2" charset="0"/>
              </a:rPr>
              <a:t>THE POWER TO PREVENT VIOLENCE</a:t>
            </a:r>
            <a:endParaRPr lang="en-US" sz="4000" dirty="0">
              <a:solidFill>
                <a:srgbClr val="4A4A4A"/>
              </a:solidFill>
              <a:latin typeface="Oswald" pitchFamily="2" charset="0"/>
            </a:endParaRPr>
          </a:p>
        </p:txBody>
      </p:sp>
      <p:sp>
        <p:nvSpPr>
          <p:cNvPr id="3" name="Rectangle 2">
            <a:extLst>
              <a:ext uri="{FF2B5EF4-FFF2-40B4-BE49-F238E27FC236}">
                <a16:creationId xmlns:a16="http://schemas.microsoft.com/office/drawing/2014/main" id="{09165667-4B32-30A6-EA96-F881946C315F}"/>
              </a:ext>
            </a:extLst>
          </p:cNvPr>
          <p:cNvSpPr/>
          <p:nvPr/>
        </p:nvSpPr>
        <p:spPr>
          <a:xfrm>
            <a:off x="1323400" y="2682655"/>
            <a:ext cx="4297680" cy="2468880"/>
          </a:xfrm>
          <a:prstGeom prst="rect">
            <a:avLst/>
          </a:prstGeom>
          <a:noFill/>
          <a:ln w="38100">
            <a:solidFill>
              <a:srgbClr val="D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D00000"/>
                </a:solidFill>
                <a:latin typeface="Lato" panose="020F0502020204030203" pitchFamily="34" charset="0"/>
                <a:ea typeface="Lato" panose="020F0502020204030203" pitchFamily="34" charset="0"/>
                <a:cs typeface="Lato" panose="020F0502020204030203" pitchFamily="34" charset="0"/>
              </a:rPr>
              <a:t>MYTH: </a:t>
            </a:r>
            <a:r>
              <a:rPr lang="en-US" sz="2400" dirty="0">
                <a:solidFill>
                  <a:schemeClr val="tx1"/>
                </a:solidFill>
                <a:latin typeface="Lato" panose="020F0502020204030203" pitchFamily="34" charset="0"/>
                <a:ea typeface="Lato" panose="020F0502020204030203" pitchFamily="34" charset="0"/>
                <a:cs typeface="Lato" panose="020F0502020204030203" pitchFamily="34" charset="0"/>
              </a:rPr>
              <a:t>People just “snap”</a:t>
            </a:r>
            <a:endParaRPr lang="en-US" sz="2400" dirty="0">
              <a:latin typeface="Lato" panose="020F0502020204030203" pitchFamily="34" charset="0"/>
              <a:ea typeface="Lato" panose="020F0502020204030203" pitchFamily="34" charset="0"/>
              <a:cs typeface="Lato" panose="020F0502020204030203" pitchFamily="34" charset="0"/>
            </a:endParaRPr>
          </a:p>
        </p:txBody>
      </p:sp>
      <p:sp>
        <p:nvSpPr>
          <p:cNvPr id="4" name="Rectangle 3">
            <a:extLst>
              <a:ext uri="{FF2B5EF4-FFF2-40B4-BE49-F238E27FC236}">
                <a16:creationId xmlns:a16="http://schemas.microsoft.com/office/drawing/2014/main" id="{296080A0-EE86-F36F-2BE7-29EC1B025CB5}"/>
              </a:ext>
            </a:extLst>
          </p:cNvPr>
          <p:cNvSpPr/>
          <p:nvPr/>
        </p:nvSpPr>
        <p:spPr>
          <a:xfrm>
            <a:off x="6570920" y="2682655"/>
            <a:ext cx="4297680" cy="2468880"/>
          </a:xfrm>
          <a:prstGeom prst="rect">
            <a:avLst/>
          </a:prstGeom>
          <a:noFill/>
          <a:ln w="381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6">
                    <a:lumMod val="75000"/>
                  </a:schemeClr>
                </a:solidFill>
                <a:latin typeface="Lato" panose="020F0502020204030203" pitchFamily="34" charset="0"/>
                <a:ea typeface="Lato" panose="020F0502020204030203" pitchFamily="34" charset="0"/>
                <a:cs typeface="Lato" panose="020F0502020204030203" pitchFamily="34" charset="0"/>
              </a:rPr>
              <a:t>TRUTH: </a:t>
            </a:r>
            <a:r>
              <a:rPr lang="en-US" sz="2000" dirty="0">
                <a:solidFill>
                  <a:schemeClr val="tx1"/>
                </a:solidFill>
                <a:latin typeface="Lato" panose="020F0502020204030203" pitchFamily="34" charset="0"/>
                <a:ea typeface="Lato" panose="020F0502020204030203" pitchFamily="34" charset="0"/>
                <a:cs typeface="Lato" panose="020F0502020204030203" pitchFamily="34" charset="0"/>
              </a:rPr>
              <a:t>Many forms of violence begin with a grievance and the idea that violence is an option to resolve the grievance. There may be “clues” a person’s behavior that they are considering violence. </a:t>
            </a:r>
          </a:p>
        </p:txBody>
      </p:sp>
    </p:spTree>
    <p:custDataLst>
      <p:tags r:id="rId1"/>
    </p:custDataLst>
    <p:extLst>
      <p:ext uri="{BB962C8B-B14F-4D97-AF65-F5344CB8AC3E}">
        <p14:creationId xmlns:p14="http://schemas.microsoft.com/office/powerpoint/2010/main" val="3796779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DE2D4C-1561-E47C-CB76-C5FFC8393D57}"/>
            </a:ext>
          </a:extLst>
        </p:cNvPr>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7EFAEB59-A0A0-7FF3-60E8-EB15FE250D76}"/>
              </a:ext>
            </a:extLst>
          </p:cNvPr>
          <p:cNvCxnSpPr>
            <a:cxnSpLocks/>
          </p:cNvCxnSpPr>
          <p:nvPr/>
        </p:nvCxnSpPr>
        <p:spPr>
          <a:xfrm>
            <a:off x="0" y="1018582"/>
            <a:ext cx="12192000" cy="0"/>
          </a:xfrm>
          <a:prstGeom prst="line">
            <a:avLst/>
          </a:prstGeom>
          <a:ln w="76200">
            <a:solidFill>
              <a:srgbClr val="D00000"/>
            </a:solidFill>
          </a:ln>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CF82DF2C-0858-10B0-1A61-B6624F84E3A5}"/>
              </a:ext>
            </a:extLst>
          </p:cNvPr>
          <p:cNvSpPr/>
          <p:nvPr/>
        </p:nvSpPr>
        <p:spPr>
          <a:xfrm>
            <a:off x="3345354" y="397609"/>
            <a:ext cx="5496795" cy="1241945"/>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4000" b="1" dirty="0">
                <a:solidFill>
                  <a:srgbClr val="4A4A4A"/>
                </a:solidFill>
                <a:latin typeface="Oswald" pitchFamily="2" charset="0"/>
              </a:rPr>
              <a:t>THE POWER TO PREVENT VIOLENCE</a:t>
            </a:r>
            <a:endParaRPr lang="en-US" sz="4000" dirty="0">
              <a:solidFill>
                <a:srgbClr val="4A4A4A"/>
              </a:solidFill>
              <a:latin typeface="Oswald" pitchFamily="2" charset="0"/>
            </a:endParaRPr>
          </a:p>
        </p:txBody>
      </p:sp>
      <p:sp>
        <p:nvSpPr>
          <p:cNvPr id="5" name="Rectangle 4">
            <a:extLst>
              <a:ext uri="{FF2B5EF4-FFF2-40B4-BE49-F238E27FC236}">
                <a16:creationId xmlns:a16="http://schemas.microsoft.com/office/drawing/2014/main" id="{2FC39880-03FB-4B59-0D24-038AC7C21570}"/>
              </a:ext>
            </a:extLst>
          </p:cNvPr>
          <p:cNvSpPr/>
          <p:nvPr/>
        </p:nvSpPr>
        <p:spPr>
          <a:xfrm>
            <a:off x="2086462" y="2416841"/>
            <a:ext cx="8019074" cy="2468880"/>
          </a:xfrm>
          <a:prstGeom prst="rect">
            <a:avLst/>
          </a:prstGeom>
          <a:noFill/>
          <a:ln w="381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r>
              <a:rPr lang="en-US" sz="2400" b="1" dirty="0">
                <a:solidFill>
                  <a:schemeClr val="accent6">
                    <a:lumMod val="75000"/>
                  </a:schemeClr>
                </a:solidFill>
                <a:latin typeface="Lato" panose="020F0502020204030203" pitchFamily="34" charset="0"/>
                <a:ea typeface="Lato" panose="020F0502020204030203" pitchFamily="34" charset="0"/>
                <a:cs typeface="Lato" panose="020F0502020204030203" pitchFamily="34" charset="0"/>
              </a:rPr>
              <a:t>TRUTH: </a:t>
            </a:r>
            <a:r>
              <a:rPr lang="en-US" sz="2400" b="1" dirty="0">
                <a:solidFill>
                  <a:schemeClr val="tx1"/>
                </a:solidFill>
                <a:latin typeface="Lato" panose="020F0502020204030203" pitchFamily="34" charset="0"/>
                <a:ea typeface="Lato" panose="020F0502020204030203" pitchFamily="34" charset="0"/>
                <a:cs typeface="Lato" panose="020F0502020204030203" pitchFamily="34" charset="0"/>
              </a:rPr>
              <a:t>You have the power to prevent violence…</a:t>
            </a:r>
          </a:p>
          <a:p>
            <a:pPr marL="800100" lvl="1" indent="-342900">
              <a:buFont typeface="Arial" panose="020B0604020202020204" pitchFamily="34" charset="0"/>
              <a:buChar char="•"/>
            </a:pPr>
            <a:r>
              <a:rPr lang="en-US" sz="2000" dirty="0">
                <a:solidFill>
                  <a:schemeClr val="tx1"/>
                </a:solidFill>
                <a:latin typeface="Lato" panose="020F0502020204030203" pitchFamily="34" charset="0"/>
                <a:ea typeface="Lato" panose="020F0502020204030203" pitchFamily="34" charset="0"/>
                <a:cs typeface="Lato" panose="020F0502020204030203" pitchFamily="34" charset="0"/>
              </a:rPr>
              <a:t>Learn about the pathway to violence</a:t>
            </a:r>
          </a:p>
          <a:p>
            <a:pPr marL="800100" lvl="1" indent="-342900">
              <a:buFont typeface="Arial" panose="020B0604020202020204" pitchFamily="34" charset="0"/>
              <a:buChar char="•"/>
            </a:pPr>
            <a:r>
              <a:rPr lang="en-US" sz="2000" dirty="0">
                <a:solidFill>
                  <a:schemeClr val="tx1"/>
                </a:solidFill>
                <a:latin typeface="Lato" panose="020F0502020204030203" pitchFamily="34" charset="0"/>
                <a:ea typeface="Lato" panose="020F0502020204030203" pitchFamily="34" charset="0"/>
                <a:cs typeface="Lato" panose="020F0502020204030203" pitchFamily="34" charset="0"/>
              </a:rPr>
              <a:t>Care enough to tell someone who can help</a:t>
            </a:r>
          </a:p>
          <a:p>
            <a:pPr marL="800100" lvl="1" indent="-342900">
              <a:buFont typeface="Arial" panose="020B0604020202020204" pitchFamily="34" charset="0"/>
              <a:buChar char="•"/>
            </a:pPr>
            <a:r>
              <a:rPr lang="en-US" sz="2000" dirty="0">
                <a:solidFill>
                  <a:schemeClr val="tx1"/>
                </a:solidFill>
                <a:latin typeface="Lato" panose="020F0502020204030203" pitchFamily="34" charset="0"/>
                <a:ea typeface="Lato" panose="020F0502020204030203" pitchFamily="34" charset="0"/>
                <a:cs typeface="Lato" panose="020F0502020204030203" pitchFamily="34" charset="0"/>
              </a:rPr>
              <a:t>Spread the message that violence can be prevented</a:t>
            </a:r>
          </a:p>
        </p:txBody>
      </p:sp>
    </p:spTree>
    <p:custDataLst>
      <p:tags r:id="rId1"/>
    </p:custDataLst>
    <p:extLst>
      <p:ext uri="{BB962C8B-B14F-4D97-AF65-F5344CB8AC3E}">
        <p14:creationId xmlns:p14="http://schemas.microsoft.com/office/powerpoint/2010/main" val="1166411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79D5B-273E-9480-40AC-23DE1D8CEDB0}"/>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F93F5DCE-7F0D-A220-1D1A-ACFB00A22398}"/>
              </a:ext>
            </a:extLst>
          </p:cNvPr>
          <p:cNvSpPr/>
          <p:nvPr/>
        </p:nvSpPr>
        <p:spPr>
          <a:xfrm>
            <a:off x="1607210" y="2031967"/>
            <a:ext cx="3200400" cy="1965960"/>
          </a:xfrm>
          <a:prstGeom prst="rect">
            <a:avLst/>
          </a:prstGeom>
          <a:blipFill>
            <a:blip r:embed="rId4">
              <a:extLst>
                <a:ext uri="{28A0092B-C50C-407E-A947-70E740481C1C}">
                  <a14:useLocalDpi xmlns:a14="http://schemas.microsoft.com/office/drawing/2010/main" val="0"/>
                </a:ext>
              </a:extLst>
            </a:blip>
            <a:stretch>
              <a:fillRect/>
            </a:stretch>
          </a:blipFill>
          <a:ln w="34925">
            <a:solidFill>
              <a:srgbClr val="C00000"/>
            </a:solidFill>
          </a:ln>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a:lstStyle/>
          <a:p>
            <a:endParaRPr lang="en-US" dirty="0"/>
          </a:p>
        </p:txBody>
      </p:sp>
      <p:grpSp>
        <p:nvGrpSpPr>
          <p:cNvPr id="8" name="Group 7">
            <a:extLst>
              <a:ext uri="{FF2B5EF4-FFF2-40B4-BE49-F238E27FC236}">
                <a16:creationId xmlns:a16="http://schemas.microsoft.com/office/drawing/2014/main" id="{A3D74707-DE06-AB07-938B-FFD3CEA3CB0E}"/>
              </a:ext>
            </a:extLst>
          </p:cNvPr>
          <p:cNvGrpSpPr/>
          <p:nvPr/>
        </p:nvGrpSpPr>
        <p:grpSpPr>
          <a:xfrm>
            <a:off x="1133386" y="4204011"/>
            <a:ext cx="9894522" cy="1954867"/>
            <a:chOff x="1092977" y="3785627"/>
            <a:chExt cx="9894522" cy="1954867"/>
          </a:xfrm>
        </p:grpSpPr>
        <p:grpSp>
          <p:nvGrpSpPr>
            <p:cNvPr id="5" name="Group 4">
              <a:extLst>
                <a:ext uri="{FF2B5EF4-FFF2-40B4-BE49-F238E27FC236}">
                  <a16:creationId xmlns:a16="http://schemas.microsoft.com/office/drawing/2014/main" id="{C7501144-103C-1FD7-CF3E-FAF61AC40593}"/>
                </a:ext>
              </a:extLst>
            </p:cNvPr>
            <p:cNvGrpSpPr/>
            <p:nvPr/>
          </p:nvGrpSpPr>
          <p:grpSpPr>
            <a:xfrm>
              <a:off x="1123680" y="3785627"/>
              <a:ext cx="4320000" cy="720000"/>
              <a:chOff x="635999" y="2519617"/>
              <a:chExt cx="4320000" cy="720000"/>
            </a:xfrm>
          </p:grpSpPr>
          <p:sp>
            <p:nvSpPr>
              <p:cNvPr id="6" name="Rectangle 5">
                <a:extLst>
                  <a:ext uri="{FF2B5EF4-FFF2-40B4-BE49-F238E27FC236}">
                    <a16:creationId xmlns:a16="http://schemas.microsoft.com/office/drawing/2014/main" id="{67FCC310-79CB-81EA-660D-C9629DD1EAE8}"/>
                  </a:ext>
                </a:extLst>
              </p:cNvPr>
              <p:cNvSpPr/>
              <p:nvPr/>
            </p:nvSpPr>
            <p:spPr>
              <a:xfrm>
                <a:off x="635999" y="2519617"/>
                <a:ext cx="4320000" cy="720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dirty="0"/>
              </a:p>
            </p:txBody>
          </p:sp>
          <p:sp>
            <p:nvSpPr>
              <p:cNvPr id="7" name="TextBox 6">
                <a:extLst>
                  <a:ext uri="{FF2B5EF4-FFF2-40B4-BE49-F238E27FC236}">
                    <a16:creationId xmlns:a16="http://schemas.microsoft.com/office/drawing/2014/main" id="{2D691542-3A84-59DD-62E1-112BDEFD49B5}"/>
                  </a:ext>
                </a:extLst>
              </p:cNvPr>
              <p:cNvSpPr txBox="1"/>
              <p:nvPr/>
            </p:nvSpPr>
            <p:spPr>
              <a:xfrm>
                <a:off x="635999" y="2519617"/>
                <a:ext cx="4320000" cy="72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defTabSz="800100">
                  <a:lnSpc>
                    <a:spcPct val="100000"/>
                  </a:lnSpc>
                  <a:spcBef>
                    <a:spcPct val="0"/>
                  </a:spcBef>
                  <a:spcAft>
                    <a:spcPct val="35000"/>
                  </a:spcAft>
                </a:pPr>
                <a:r>
                  <a:rPr lang="en-US" altLang="en-US" sz="1800" b="1" kern="1200" dirty="0">
                    <a:solidFill>
                      <a:schemeClr val="tx1"/>
                    </a:solidFill>
                    <a:latin typeface="Lato" panose="020F0502020204030203" pitchFamily="34" charset="0"/>
                    <a:ea typeface="Lato" panose="020F0502020204030203" pitchFamily="34" charset="0"/>
                    <a:cs typeface="Lato" panose="020F0502020204030203" pitchFamily="34" charset="0"/>
                  </a:rPr>
                  <a:t>Targeted violence </a:t>
                </a:r>
                <a:r>
                  <a:rPr lang="en-US" altLang="en-US" sz="1800" b="0" kern="1200" dirty="0">
                    <a:solidFill>
                      <a:schemeClr val="tx1"/>
                    </a:solidFill>
                    <a:latin typeface="Lato" panose="020F0502020204030203" pitchFamily="34" charset="0"/>
                    <a:ea typeface="Lato" panose="020F0502020204030203" pitchFamily="34" charset="0"/>
                    <a:cs typeface="Lato" panose="020F0502020204030203" pitchFamily="34" charset="0"/>
                  </a:rPr>
                  <a:t>is </a:t>
                </a:r>
                <a:r>
                  <a:rPr lang="en-US" altLang="en-US" sz="1800" b="0" i="1" kern="1200" dirty="0">
                    <a:solidFill>
                      <a:schemeClr val="tx1"/>
                    </a:solidFill>
                    <a:latin typeface="Lato" panose="020F0502020204030203" pitchFamily="34" charset="0"/>
                    <a:ea typeface="Lato" panose="020F0502020204030203" pitchFamily="34" charset="0"/>
                    <a:cs typeface="Lato" panose="020F0502020204030203" pitchFamily="34" charset="0"/>
                  </a:rPr>
                  <a:t>planned</a:t>
                </a:r>
                <a:r>
                  <a:rPr lang="en-US" altLang="en-US" sz="1800" b="0" kern="1200" dirty="0">
                    <a:solidFill>
                      <a:schemeClr val="tx1"/>
                    </a:solidFill>
                    <a:latin typeface="Lato" panose="020F0502020204030203" pitchFamily="34" charset="0"/>
                    <a:ea typeface="Lato" panose="020F0502020204030203" pitchFamily="34" charset="0"/>
                    <a:cs typeface="Lato" panose="020F0502020204030203" pitchFamily="34" charset="0"/>
                  </a:rPr>
                  <a:t> and involves behaviors that are observable:</a:t>
                </a:r>
              </a:p>
              <a:p>
                <a:pPr marL="0" lvl="0" indent="0" algn="ctr" defTabSz="800100">
                  <a:lnSpc>
                    <a:spcPct val="100000"/>
                  </a:lnSpc>
                  <a:spcBef>
                    <a:spcPct val="0"/>
                  </a:spcBef>
                  <a:spcAft>
                    <a:spcPct val="35000"/>
                  </a:spcAft>
                  <a:buNone/>
                </a:pPr>
                <a:endParaRPr lang="en-US" altLang="en-US" sz="1800" b="0" kern="1200" dirty="0">
                  <a:solidFill>
                    <a:schemeClr val="bg1"/>
                  </a:solidFill>
                  <a:latin typeface="Lato" panose="020F0502020204030203" pitchFamily="34" charset="0"/>
                  <a:ea typeface="Lato" panose="020F0502020204030203" pitchFamily="34" charset="0"/>
                  <a:cs typeface="Lato" panose="020F0502020204030203" pitchFamily="34" charset="0"/>
                </a:endParaRPr>
              </a:p>
              <a:p>
                <a:pPr marL="0" lvl="0" indent="0" algn="ctr" defTabSz="800100">
                  <a:lnSpc>
                    <a:spcPct val="100000"/>
                  </a:lnSpc>
                  <a:spcBef>
                    <a:spcPct val="0"/>
                  </a:spcBef>
                  <a:spcAft>
                    <a:spcPct val="35000"/>
                  </a:spcAft>
                  <a:buNone/>
                </a:pPr>
                <a:endParaRPr lang="en-US" sz="1800" b="0" kern="1200" dirty="0">
                  <a:solidFill>
                    <a:schemeClr val="bg1"/>
                  </a:solidFill>
                  <a:latin typeface="Lato" panose="020F0502020204030203" pitchFamily="34" charset="0"/>
                  <a:ea typeface="Lato" panose="020F0502020204030203" pitchFamily="34" charset="0"/>
                  <a:cs typeface="Lato" panose="020F0502020204030203" pitchFamily="34" charset="0"/>
                  <a:hlinkClick r:id="rId5">
                    <a:extLst>
                      <a:ext uri="{A12FA001-AC4F-418D-AE19-62706E023703}">
                        <ahyp:hlinkClr xmlns:ahyp="http://schemas.microsoft.com/office/drawing/2018/hyperlinkcolor" val="tx"/>
                      </a:ext>
                    </a:extLst>
                  </a:hlinkClick>
                </a:endParaRPr>
              </a:p>
            </p:txBody>
          </p:sp>
        </p:grpSp>
        <p:sp>
          <p:nvSpPr>
            <p:cNvPr id="9" name="TextBox 8">
              <a:extLst>
                <a:ext uri="{FF2B5EF4-FFF2-40B4-BE49-F238E27FC236}">
                  <a16:creationId xmlns:a16="http://schemas.microsoft.com/office/drawing/2014/main" id="{1555B9F0-3894-29CF-73B2-2780CA4730BA}"/>
                </a:ext>
              </a:extLst>
            </p:cNvPr>
            <p:cNvSpPr txBox="1"/>
            <p:nvPr/>
          </p:nvSpPr>
          <p:spPr>
            <a:xfrm>
              <a:off x="1092977" y="4526315"/>
              <a:ext cx="4861560" cy="1214179"/>
            </a:xfrm>
            <a:prstGeom prst="rect">
              <a:avLst/>
            </a:prstGeom>
            <a:noFill/>
          </p:spPr>
          <p:txBody>
            <a:bodyPr wrap="square" numCol="2" rtlCol="0">
              <a:spAutoFit/>
            </a:bodyPr>
            <a:lstStyle/>
            <a:p>
              <a:pPr marL="177800" lvl="0" indent="-166688" defTabSz="800100">
                <a:lnSpc>
                  <a:spcPct val="100000"/>
                </a:lnSpc>
                <a:spcBef>
                  <a:spcPct val="0"/>
                </a:spcBef>
                <a:spcAft>
                  <a:spcPct val="35000"/>
                </a:spcAft>
                <a:buFont typeface="Arial" panose="020B0604020202020204" pitchFamily="34" charset="0"/>
                <a:buChar char="•"/>
              </a:pPr>
              <a:r>
                <a:rPr lang="en-US" altLang="en-US" b="0" kern="1200" dirty="0">
                  <a:latin typeface="Lato" panose="020F0502020204030203" pitchFamily="34" charset="0"/>
                  <a:ea typeface="Lato" panose="020F0502020204030203" pitchFamily="34" charset="0"/>
                  <a:cs typeface="Lato" panose="020F0502020204030203" pitchFamily="34" charset="0"/>
                </a:rPr>
                <a:t>Domestic violence</a:t>
              </a:r>
            </a:p>
            <a:p>
              <a:pPr marL="177800" lvl="0" indent="-166688" defTabSz="800100">
                <a:lnSpc>
                  <a:spcPct val="100000"/>
                </a:lnSpc>
                <a:spcBef>
                  <a:spcPct val="0"/>
                </a:spcBef>
                <a:spcAft>
                  <a:spcPct val="35000"/>
                </a:spcAft>
                <a:buFont typeface="Arial" panose="020B0604020202020204" pitchFamily="34" charset="0"/>
                <a:buChar char="•"/>
              </a:pPr>
              <a:r>
                <a:rPr lang="en-US" altLang="en-US" dirty="0">
                  <a:latin typeface="Lato" panose="020F0502020204030203" pitchFamily="34" charset="0"/>
                  <a:ea typeface="Lato" panose="020F0502020204030203" pitchFamily="34" charset="0"/>
                  <a:cs typeface="Lato" panose="020F0502020204030203" pitchFamily="34" charset="0"/>
                </a:rPr>
                <a:t>Stalking</a:t>
              </a:r>
            </a:p>
            <a:p>
              <a:pPr marL="177800" lvl="0" indent="-166688" defTabSz="800100">
                <a:lnSpc>
                  <a:spcPct val="100000"/>
                </a:lnSpc>
                <a:spcBef>
                  <a:spcPct val="0"/>
                </a:spcBef>
                <a:spcAft>
                  <a:spcPct val="35000"/>
                </a:spcAft>
                <a:buFont typeface="Arial" panose="020B0604020202020204" pitchFamily="34" charset="0"/>
                <a:buChar char="•"/>
              </a:pPr>
              <a:r>
                <a:rPr lang="en-US" altLang="en-US" dirty="0">
                  <a:latin typeface="Lato" panose="020F0502020204030203" pitchFamily="34" charset="0"/>
                  <a:ea typeface="Lato" panose="020F0502020204030203" pitchFamily="34" charset="0"/>
                  <a:cs typeface="Lato" panose="020F0502020204030203" pitchFamily="34" charset="0"/>
                </a:rPr>
                <a:t>Mass shootings</a:t>
              </a:r>
            </a:p>
            <a:p>
              <a:pPr marL="177800" lvl="0" indent="-166688" defTabSz="800100">
                <a:lnSpc>
                  <a:spcPct val="100000"/>
                </a:lnSpc>
                <a:spcBef>
                  <a:spcPct val="0"/>
                </a:spcBef>
                <a:spcAft>
                  <a:spcPct val="35000"/>
                </a:spcAft>
                <a:buFont typeface="Arial" panose="020B0604020202020204" pitchFamily="34" charset="0"/>
                <a:buChar char="•"/>
              </a:pPr>
              <a:r>
                <a:rPr lang="en-US" altLang="en-US" dirty="0">
                  <a:latin typeface="Lato" panose="020F0502020204030203" pitchFamily="34" charset="0"/>
                  <a:ea typeface="Lato" panose="020F0502020204030203" pitchFamily="34" charset="0"/>
                  <a:cs typeface="Lato" panose="020F0502020204030203" pitchFamily="34" charset="0"/>
                </a:rPr>
                <a:t>Workplace violence</a:t>
              </a:r>
            </a:p>
            <a:p>
              <a:pPr marL="177800" lvl="0" indent="-166688" defTabSz="800100">
                <a:lnSpc>
                  <a:spcPct val="100000"/>
                </a:lnSpc>
                <a:spcBef>
                  <a:spcPct val="0"/>
                </a:spcBef>
                <a:spcAft>
                  <a:spcPct val="35000"/>
                </a:spcAft>
                <a:buFont typeface="Arial" panose="020B0604020202020204" pitchFamily="34" charset="0"/>
                <a:buChar char="•"/>
              </a:pPr>
              <a:r>
                <a:rPr lang="en-US" altLang="en-US" dirty="0">
                  <a:latin typeface="Lato" panose="020F0502020204030203" pitchFamily="34" charset="0"/>
                  <a:ea typeface="Lato" panose="020F0502020204030203" pitchFamily="34" charset="0"/>
                  <a:cs typeface="Lato" panose="020F0502020204030203" pitchFamily="34" charset="0"/>
                </a:rPr>
                <a:t>Violent extremism</a:t>
              </a:r>
            </a:p>
            <a:p>
              <a:endParaRPr lang="en-US" dirty="0">
                <a:solidFill>
                  <a:schemeClr val="bg1">
                    <a:lumMod val="75000"/>
                  </a:schemeClr>
                </a:solidFill>
              </a:endParaRPr>
            </a:p>
          </p:txBody>
        </p:sp>
        <p:sp>
          <p:nvSpPr>
            <p:cNvPr id="11" name="Rectangle 10">
              <a:extLst>
                <a:ext uri="{FF2B5EF4-FFF2-40B4-BE49-F238E27FC236}">
                  <a16:creationId xmlns:a16="http://schemas.microsoft.com/office/drawing/2014/main" id="{C45CFEB7-8A4E-A549-FE22-45D2676DE3B2}"/>
                </a:ext>
              </a:extLst>
            </p:cNvPr>
            <p:cNvSpPr/>
            <p:nvPr/>
          </p:nvSpPr>
          <p:spPr>
            <a:xfrm>
              <a:off x="6667499" y="3785627"/>
              <a:ext cx="4320000" cy="720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dirty="0"/>
            </a:p>
          </p:txBody>
        </p:sp>
      </p:grpSp>
      <p:cxnSp>
        <p:nvCxnSpPr>
          <p:cNvPr id="2" name="Straight Connector 1">
            <a:extLst>
              <a:ext uri="{FF2B5EF4-FFF2-40B4-BE49-F238E27FC236}">
                <a16:creationId xmlns:a16="http://schemas.microsoft.com/office/drawing/2014/main" id="{4EA5DDE5-2180-FA9B-E340-75E170C79BBB}"/>
              </a:ext>
            </a:extLst>
          </p:cNvPr>
          <p:cNvCxnSpPr>
            <a:cxnSpLocks/>
          </p:cNvCxnSpPr>
          <p:nvPr/>
        </p:nvCxnSpPr>
        <p:spPr>
          <a:xfrm>
            <a:off x="0" y="1018582"/>
            <a:ext cx="12192000" cy="0"/>
          </a:xfrm>
          <a:prstGeom prst="line">
            <a:avLst/>
          </a:prstGeom>
          <a:ln w="76200">
            <a:solidFill>
              <a:srgbClr val="D00000"/>
            </a:solidFill>
          </a:ln>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887C21ED-ACC2-15F5-37A4-750377C0BA1C}"/>
              </a:ext>
            </a:extLst>
          </p:cNvPr>
          <p:cNvSpPr/>
          <p:nvPr/>
        </p:nvSpPr>
        <p:spPr>
          <a:xfrm>
            <a:off x="3345355" y="397609"/>
            <a:ext cx="5496794" cy="1241945"/>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4000" b="1" dirty="0">
                <a:solidFill>
                  <a:srgbClr val="4A4A4A"/>
                </a:solidFill>
                <a:latin typeface="Oswald" pitchFamily="2" charset="0"/>
                <a:ea typeface="Microsoft JhengHei UI Light" panose="020B0304030504040204" pitchFamily="34" charset="-120"/>
              </a:rPr>
              <a:t>TARGETED VIOLENCE</a:t>
            </a:r>
            <a:endParaRPr lang="en-US" sz="4000" dirty="0">
              <a:solidFill>
                <a:srgbClr val="4A4A4A"/>
              </a:solidFill>
              <a:latin typeface="Oswald" pitchFamily="2" charset="0"/>
              <a:ea typeface="Microsoft JhengHei UI Light" panose="020B0304030504040204" pitchFamily="34" charset="-120"/>
            </a:endParaRPr>
          </a:p>
        </p:txBody>
      </p:sp>
      <p:pic>
        <p:nvPicPr>
          <p:cNvPr id="17" name="Picture 16">
            <a:extLst>
              <a:ext uri="{FF2B5EF4-FFF2-40B4-BE49-F238E27FC236}">
                <a16:creationId xmlns:a16="http://schemas.microsoft.com/office/drawing/2014/main" id="{334DAD3C-C47B-2505-F35B-39D33EB51ECC}"/>
              </a:ext>
            </a:extLst>
          </p:cNvPr>
          <p:cNvPicPr>
            <a:picLocks noChangeAspect="1"/>
          </p:cNvPicPr>
          <p:nvPr/>
        </p:nvPicPr>
        <p:blipFill>
          <a:blip r:embed="rId6">
            <a:extLst>
              <a:ext uri="{28A0092B-C50C-407E-A947-70E740481C1C}">
                <a14:useLocalDpi xmlns:a14="http://schemas.microsoft.com/office/drawing/2010/main" val="0"/>
              </a:ext>
            </a:extLst>
          </a:blip>
          <a:srcRect t="3929" b="3929"/>
          <a:stretch/>
        </p:blipFill>
        <p:spPr>
          <a:xfrm>
            <a:off x="6925943" y="2009365"/>
            <a:ext cx="3200400" cy="1965960"/>
          </a:xfrm>
          <a:prstGeom prst="rect">
            <a:avLst/>
          </a:prstGeom>
          <a:ln w="34925">
            <a:solidFill>
              <a:srgbClr val="C00000"/>
            </a:solidFill>
          </a:ln>
        </p:spPr>
      </p:pic>
      <p:sp>
        <p:nvSpPr>
          <p:cNvPr id="18" name="TextBox 17">
            <a:extLst>
              <a:ext uri="{FF2B5EF4-FFF2-40B4-BE49-F238E27FC236}">
                <a16:creationId xmlns:a16="http://schemas.microsoft.com/office/drawing/2014/main" id="{291E4FB5-3E55-5F6B-E12C-5D3DDFF48CA7}"/>
              </a:ext>
            </a:extLst>
          </p:cNvPr>
          <p:cNvSpPr txBox="1"/>
          <p:nvPr/>
        </p:nvSpPr>
        <p:spPr>
          <a:xfrm>
            <a:off x="6712304" y="4204011"/>
            <a:ext cx="4320000" cy="72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defTabSz="800100">
              <a:lnSpc>
                <a:spcPct val="100000"/>
              </a:lnSpc>
              <a:spcBef>
                <a:spcPct val="0"/>
              </a:spcBef>
              <a:spcAft>
                <a:spcPct val="35000"/>
              </a:spcAft>
            </a:pPr>
            <a:r>
              <a:rPr lang="en-US" altLang="en-US" b="1" dirty="0">
                <a:solidFill>
                  <a:schemeClr val="tx1"/>
                </a:solidFill>
                <a:latin typeface="Lato" panose="020F0502020204030203" pitchFamily="34" charset="0"/>
                <a:ea typeface="Lato" panose="020F0502020204030203" pitchFamily="34" charset="0"/>
                <a:cs typeface="Lato" panose="020F0502020204030203" pitchFamily="34" charset="0"/>
              </a:rPr>
              <a:t>Reactive </a:t>
            </a:r>
            <a:r>
              <a:rPr lang="en-US" altLang="en-US" sz="1800" b="1" kern="1200" dirty="0">
                <a:solidFill>
                  <a:schemeClr val="tx1"/>
                </a:solidFill>
                <a:latin typeface="Lato" panose="020F0502020204030203" pitchFamily="34" charset="0"/>
                <a:ea typeface="Lato" panose="020F0502020204030203" pitchFamily="34" charset="0"/>
                <a:cs typeface="Lato" panose="020F0502020204030203" pitchFamily="34" charset="0"/>
              </a:rPr>
              <a:t>violence </a:t>
            </a:r>
            <a:r>
              <a:rPr lang="en-US" altLang="en-US" sz="1800" b="0" kern="1200" dirty="0">
                <a:solidFill>
                  <a:schemeClr val="tx1"/>
                </a:solidFill>
                <a:latin typeface="Lato" panose="020F0502020204030203" pitchFamily="34" charset="0"/>
                <a:ea typeface="Lato" panose="020F0502020204030203" pitchFamily="34" charset="0"/>
                <a:cs typeface="Lato" panose="020F0502020204030203" pitchFamily="34" charset="0"/>
              </a:rPr>
              <a:t>is </a:t>
            </a:r>
            <a:r>
              <a:rPr lang="en-US" altLang="en-US" sz="1800" b="0" i="1" kern="1200" dirty="0">
                <a:solidFill>
                  <a:schemeClr val="tx1"/>
                </a:solidFill>
                <a:latin typeface="Lato" panose="020F0502020204030203" pitchFamily="34" charset="0"/>
                <a:ea typeface="Lato" panose="020F0502020204030203" pitchFamily="34" charset="0"/>
                <a:cs typeface="Lato" panose="020F0502020204030203" pitchFamily="34" charset="0"/>
              </a:rPr>
              <a:t>defensive</a:t>
            </a:r>
            <a:r>
              <a:rPr lang="en-US" altLang="en-US" sz="1800" b="0" kern="1200" dirty="0">
                <a:solidFill>
                  <a:schemeClr val="tx1"/>
                </a:solidFill>
                <a:latin typeface="Lato" panose="020F0502020204030203" pitchFamily="34" charset="0"/>
                <a:ea typeface="Lato" panose="020F0502020204030203" pitchFamily="34" charset="0"/>
                <a:cs typeface="Lato" panose="020F0502020204030203" pitchFamily="34" charset="0"/>
              </a:rPr>
              <a:t>—how you react when you are attacked:</a:t>
            </a:r>
          </a:p>
          <a:p>
            <a:pPr marL="0" lvl="0" indent="0" algn="ctr" defTabSz="800100">
              <a:lnSpc>
                <a:spcPct val="100000"/>
              </a:lnSpc>
              <a:spcBef>
                <a:spcPct val="0"/>
              </a:spcBef>
              <a:spcAft>
                <a:spcPct val="35000"/>
              </a:spcAft>
              <a:buNone/>
            </a:pPr>
            <a:endParaRPr lang="en-US" altLang="en-US" sz="1800" b="0" kern="1200" dirty="0">
              <a:solidFill>
                <a:schemeClr val="bg1"/>
              </a:solidFill>
              <a:latin typeface="Lato" panose="020F0502020204030203" pitchFamily="34" charset="0"/>
              <a:ea typeface="Lato" panose="020F0502020204030203" pitchFamily="34" charset="0"/>
              <a:cs typeface="Lato" panose="020F0502020204030203" pitchFamily="34" charset="0"/>
            </a:endParaRPr>
          </a:p>
          <a:p>
            <a:pPr marL="0" lvl="0" indent="0" algn="ctr" defTabSz="800100">
              <a:lnSpc>
                <a:spcPct val="100000"/>
              </a:lnSpc>
              <a:spcBef>
                <a:spcPct val="0"/>
              </a:spcBef>
              <a:spcAft>
                <a:spcPct val="35000"/>
              </a:spcAft>
              <a:buNone/>
            </a:pPr>
            <a:endParaRPr lang="en-US" sz="1800" b="0" kern="1200" dirty="0">
              <a:solidFill>
                <a:schemeClr val="bg1"/>
              </a:solidFill>
              <a:latin typeface="Lato" panose="020F0502020204030203" pitchFamily="34" charset="0"/>
              <a:ea typeface="Lato" panose="020F0502020204030203" pitchFamily="34" charset="0"/>
              <a:cs typeface="Lato" panose="020F0502020204030203" pitchFamily="34" charset="0"/>
              <a:hlinkClick r:id="rId5">
                <a:extLst>
                  <a:ext uri="{A12FA001-AC4F-418D-AE19-62706E023703}">
                    <ahyp:hlinkClr xmlns:ahyp="http://schemas.microsoft.com/office/drawing/2018/hyperlinkcolor" val="tx"/>
                  </a:ext>
                </a:extLst>
              </a:hlinkClick>
            </a:endParaRPr>
          </a:p>
        </p:txBody>
      </p:sp>
      <p:sp>
        <p:nvSpPr>
          <p:cNvPr id="19" name="TextBox 18">
            <a:extLst>
              <a:ext uri="{FF2B5EF4-FFF2-40B4-BE49-F238E27FC236}">
                <a16:creationId xmlns:a16="http://schemas.microsoft.com/office/drawing/2014/main" id="{1D1FE1B0-B3FA-13D8-D3E6-173EB831AFBC}"/>
              </a:ext>
            </a:extLst>
          </p:cNvPr>
          <p:cNvSpPr txBox="1"/>
          <p:nvPr/>
        </p:nvSpPr>
        <p:spPr>
          <a:xfrm>
            <a:off x="6682126" y="4969214"/>
            <a:ext cx="4210321" cy="1491177"/>
          </a:xfrm>
          <a:prstGeom prst="rect">
            <a:avLst/>
          </a:prstGeom>
          <a:noFill/>
        </p:spPr>
        <p:txBody>
          <a:bodyPr wrap="square" numCol="1" rtlCol="0">
            <a:spAutoFit/>
          </a:bodyPr>
          <a:lstStyle/>
          <a:p>
            <a:pPr marL="177800" indent="-177800" defTabSz="800100">
              <a:spcAft>
                <a:spcPct val="35000"/>
              </a:spcAft>
              <a:buFont typeface="Arial" panose="020B0604020202020204" pitchFamily="34" charset="0"/>
              <a:buChar char="•"/>
            </a:pPr>
            <a:r>
              <a:rPr lang="en-US" altLang="en-US" sz="1800" b="0" kern="1200" dirty="0">
                <a:latin typeface="Lato" panose="020F0502020204030203" pitchFamily="34" charset="0"/>
                <a:ea typeface="Lato" panose="020F0502020204030203" pitchFamily="34" charset="0"/>
                <a:cs typeface="Lato" panose="020F0502020204030203" pitchFamily="34" charset="0"/>
              </a:rPr>
              <a:t>Fights</a:t>
            </a:r>
          </a:p>
          <a:p>
            <a:pPr marL="177800" indent="-177800" defTabSz="800100">
              <a:spcAft>
                <a:spcPct val="35000"/>
              </a:spcAft>
              <a:buFont typeface="Arial" panose="020B0604020202020204" pitchFamily="34" charset="0"/>
              <a:buChar char="•"/>
            </a:pPr>
            <a:r>
              <a:rPr lang="en-US" altLang="en-US" dirty="0">
                <a:latin typeface="Lato" panose="020F0502020204030203" pitchFamily="34" charset="0"/>
                <a:ea typeface="Lato" panose="020F0502020204030203" pitchFamily="34" charset="0"/>
                <a:cs typeface="Lato" panose="020F0502020204030203" pitchFamily="34" charset="0"/>
              </a:rPr>
              <a:t>Defending when attacked</a:t>
            </a:r>
          </a:p>
          <a:p>
            <a:pPr marL="285750" lvl="0" indent="-285750" defTabSz="800100">
              <a:lnSpc>
                <a:spcPct val="100000"/>
              </a:lnSpc>
              <a:spcBef>
                <a:spcPct val="0"/>
              </a:spcBef>
              <a:spcAft>
                <a:spcPct val="35000"/>
              </a:spcAft>
              <a:buFont typeface="Arial" panose="020B0604020202020204" pitchFamily="34" charset="0"/>
              <a:buChar char="•"/>
            </a:pPr>
            <a:endParaRPr lang="en-US" altLang="en-US" sz="1800" b="0" kern="1200" dirty="0">
              <a:latin typeface="Lato" panose="020F0502020204030203" pitchFamily="34" charset="0"/>
              <a:ea typeface="Lato" panose="020F0502020204030203" pitchFamily="34" charset="0"/>
              <a:cs typeface="Lato" panose="020F0502020204030203" pitchFamily="34" charset="0"/>
            </a:endParaRPr>
          </a:p>
          <a:p>
            <a:endParaRPr lang="en-US" dirty="0"/>
          </a:p>
        </p:txBody>
      </p:sp>
    </p:spTree>
    <p:custDataLst>
      <p:tags r:id="rId1"/>
    </p:custDataLst>
    <p:extLst>
      <p:ext uri="{BB962C8B-B14F-4D97-AF65-F5344CB8AC3E}">
        <p14:creationId xmlns:p14="http://schemas.microsoft.com/office/powerpoint/2010/main" val="1669848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A86317-D365-E66C-D1C1-C92EA461C256}"/>
              </a:ext>
            </a:extLst>
          </p:cNvPr>
          <p:cNvPicPr>
            <a:picLocks noChangeAspect="1"/>
          </p:cNvPicPr>
          <p:nvPr/>
        </p:nvPicPr>
        <p:blipFill>
          <a:blip r:embed="rId4"/>
          <a:srcRect t="122" b="824"/>
          <a:stretch/>
        </p:blipFill>
        <p:spPr>
          <a:xfrm>
            <a:off x="928688" y="1928814"/>
            <a:ext cx="10133322" cy="3143250"/>
          </a:xfrm>
          <a:prstGeom prst="rect">
            <a:avLst/>
          </a:prstGeom>
        </p:spPr>
      </p:pic>
      <p:sp>
        <p:nvSpPr>
          <p:cNvPr id="5" name="TextBox 4">
            <a:extLst>
              <a:ext uri="{FF2B5EF4-FFF2-40B4-BE49-F238E27FC236}">
                <a16:creationId xmlns:a16="http://schemas.microsoft.com/office/drawing/2014/main" id="{B56B5696-719C-FA7F-2CB1-23F5154F5513}"/>
              </a:ext>
            </a:extLst>
          </p:cNvPr>
          <p:cNvSpPr txBox="1"/>
          <p:nvPr/>
        </p:nvSpPr>
        <p:spPr>
          <a:xfrm>
            <a:off x="7910219" y="6460391"/>
            <a:ext cx="4553243" cy="276999"/>
          </a:xfrm>
          <a:prstGeom prst="rect">
            <a:avLst/>
          </a:prstGeom>
          <a:noFill/>
        </p:spPr>
        <p:txBody>
          <a:bodyPr wrap="square" rtlCol="0">
            <a:spAutoFit/>
          </a:bodyPr>
          <a:lstStyle/>
          <a:p>
            <a:r>
              <a:rPr lang="en-US" sz="1200" i="1" dirty="0">
                <a:latin typeface="Lato" panose="020F0502020204030203" pitchFamily="34" charset="0"/>
              </a:rPr>
              <a:t>Adapted from the Pathway to Violence, Calhoun &amp; Weston, 2003 </a:t>
            </a:r>
          </a:p>
        </p:txBody>
      </p:sp>
      <p:cxnSp>
        <p:nvCxnSpPr>
          <p:cNvPr id="7" name="Straight Connector 6">
            <a:extLst>
              <a:ext uri="{FF2B5EF4-FFF2-40B4-BE49-F238E27FC236}">
                <a16:creationId xmlns:a16="http://schemas.microsoft.com/office/drawing/2014/main" id="{B5C857DD-EEB3-799B-D4C5-EBA220FB7E55}"/>
              </a:ext>
            </a:extLst>
          </p:cNvPr>
          <p:cNvCxnSpPr>
            <a:cxnSpLocks/>
          </p:cNvCxnSpPr>
          <p:nvPr/>
        </p:nvCxnSpPr>
        <p:spPr>
          <a:xfrm>
            <a:off x="0" y="1018582"/>
            <a:ext cx="12192000" cy="0"/>
          </a:xfrm>
          <a:prstGeom prst="line">
            <a:avLst/>
          </a:prstGeom>
          <a:ln w="76200">
            <a:solidFill>
              <a:srgbClr val="D00000"/>
            </a:solidFill>
          </a:ln>
        </p:spPr>
        <p:style>
          <a:lnRef idx="2">
            <a:schemeClr val="accent1"/>
          </a:lnRef>
          <a:fillRef idx="0">
            <a:schemeClr val="accent1"/>
          </a:fillRef>
          <a:effectRef idx="1">
            <a:schemeClr val="accent1"/>
          </a:effectRef>
          <a:fontRef idx="minor">
            <a:schemeClr val="tx1"/>
          </a:fontRef>
        </p:style>
      </p:cxnSp>
      <p:sp>
        <p:nvSpPr>
          <p:cNvPr id="8" name="Rectangle 7">
            <a:extLst>
              <a:ext uri="{FF2B5EF4-FFF2-40B4-BE49-F238E27FC236}">
                <a16:creationId xmlns:a16="http://schemas.microsoft.com/office/drawing/2014/main" id="{66096CEB-2FBC-DEE5-FB0B-525ED89616FA}"/>
              </a:ext>
            </a:extLst>
          </p:cNvPr>
          <p:cNvSpPr/>
          <p:nvPr/>
        </p:nvSpPr>
        <p:spPr>
          <a:xfrm>
            <a:off x="3345355" y="397609"/>
            <a:ext cx="5496794" cy="1241945"/>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4000" b="1" dirty="0">
                <a:solidFill>
                  <a:srgbClr val="4A4A4A"/>
                </a:solidFill>
                <a:latin typeface="Oswald" pitchFamily="2" charset="0"/>
              </a:rPr>
              <a:t>UNDERSTANDING MORE ABOUT VIOLENCE</a:t>
            </a:r>
            <a:endParaRPr lang="en-US" sz="4000" dirty="0">
              <a:solidFill>
                <a:srgbClr val="4A4A4A"/>
              </a:solidFill>
              <a:latin typeface="Oswald" pitchFamily="2" charset="0"/>
            </a:endParaRPr>
          </a:p>
        </p:txBody>
      </p:sp>
    </p:spTree>
    <p:custDataLst>
      <p:tags r:id="rId1"/>
    </p:custDataLst>
    <p:extLst>
      <p:ext uri="{BB962C8B-B14F-4D97-AF65-F5344CB8AC3E}">
        <p14:creationId xmlns:p14="http://schemas.microsoft.com/office/powerpoint/2010/main" val="1932618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D9C177-3052-CF75-6A02-E7BC6473F4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3974D1-6AE2-2C18-BA41-CBC6A001620E}"/>
              </a:ext>
            </a:extLst>
          </p:cNvPr>
          <p:cNvSpPr>
            <a:spLocks noGrp="1"/>
          </p:cNvSpPr>
          <p:nvPr>
            <p:ph type="title"/>
          </p:nvPr>
        </p:nvSpPr>
        <p:spPr/>
        <p:txBody>
          <a:bodyPr/>
          <a:lstStyle/>
          <a:p>
            <a:endParaRPr lang="en-US" dirty="0"/>
          </a:p>
        </p:txBody>
      </p:sp>
      <p:pic>
        <p:nvPicPr>
          <p:cNvPr id="4" name="Picture 3">
            <a:extLst>
              <a:ext uri="{FF2B5EF4-FFF2-40B4-BE49-F238E27FC236}">
                <a16:creationId xmlns:a16="http://schemas.microsoft.com/office/drawing/2014/main" id="{7A8413B8-629B-4E80-C7B5-A9E831EFFEC3}"/>
              </a:ext>
            </a:extLst>
          </p:cNvPr>
          <p:cNvPicPr>
            <a:picLocks noChangeAspect="1"/>
          </p:cNvPicPr>
          <p:nvPr/>
        </p:nvPicPr>
        <p:blipFill>
          <a:blip r:embed="rId4"/>
          <a:srcRect t="473" b="473"/>
          <a:stretch/>
        </p:blipFill>
        <p:spPr>
          <a:xfrm>
            <a:off x="928688" y="1928814"/>
            <a:ext cx="10133322" cy="3143250"/>
          </a:xfrm>
          <a:prstGeom prst="rect">
            <a:avLst/>
          </a:prstGeom>
        </p:spPr>
      </p:pic>
      <p:sp>
        <p:nvSpPr>
          <p:cNvPr id="3" name="TextBox 2">
            <a:extLst>
              <a:ext uri="{FF2B5EF4-FFF2-40B4-BE49-F238E27FC236}">
                <a16:creationId xmlns:a16="http://schemas.microsoft.com/office/drawing/2014/main" id="{FCC77395-4FA4-2C90-0C21-470D582FC009}"/>
              </a:ext>
            </a:extLst>
          </p:cNvPr>
          <p:cNvSpPr txBox="1"/>
          <p:nvPr/>
        </p:nvSpPr>
        <p:spPr>
          <a:xfrm>
            <a:off x="7910219" y="6460391"/>
            <a:ext cx="4553243" cy="276999"/>
          </a:xfrm>
          <a:prstGeom prst="rect">
            <a:avLst/>
          </a:prstGeom>
          <a:noFill/>
        </p:spPr>
        <p:txBody>
          <a:bodyPr wrap="square" rtlCol="0">
            <a:spAutoFit/>
          </a:bodyPr>
          <a:lstStyle/>
          <a:p>
            <a:r>
              <a:rPr lang="en-US" sz="1200" i="1" dirty="0">
                <a:latin typeface="Lato" panose="020F0502020204030203" pitchFamily="34" charset="0"/>
              </a:rPr>
              <a:t>Adapted from the Pathway to Violence, Calhoun &amp; Weston, 2003 </a:t>
            </a:r>
          </a:p>
        </p:txBody>
      </p:sp>
    </p:spTree>
    <p:custDataLst>
      <p:tags r:id="rId1"/>
    </p:custDataLst>
    <p:extLst>
      <p:ext uri="{BB962C8B-B14F-4D97-AF65-F5344CB8AC3E}">
        <p14:creationId xmlns:p14="http://schemas.microsoft.com/office/powerpoint/2010/main" val="4083793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4E700-8725-3EEF-7A84-E93007816F39}"/>
              </a:ext>
            </a:extLst>
          </p:cNvPr>
          <p:cNvSpPr>
            <a:spLocks noGrp="1"/>
          </p:cNvSpPr>
          <p:nvPr>
            <p:ph type="title"/>
          </p:nvPr>
        </p:nvSpPr>
        <p:spPr/>
        <p:txBody>
          <a:bodyPr/>
          <a:lstStyle/>
          <a:p>
            <a:endParaRPr lang="en-US" dirty="0"/>
          </a:p>
        </p:txBody>
      </p:sp>
      <p:pic>
        <p:nvPicPr>
          <p:cNvPr id="4" name="Picture 3">
            <a:extLst>
              <a:ext uri="{FF2B5EF4-FFF2-40B4-BE49-F238E27FC236}">
                <a16:creationId xmlns:a16="http://schemas.microsoft.com/office/drawing/2014/main" id="{ED3D220E-2390-9BD2-4EB5-D340A5E2ED25}"/>
              </a:ext>
            </a:extLst>
          </p:cNvPr>
          <p:cNvPicPr>
            <a:picLocks noChangeAspect="1"/>
          </p:cNvPicPr>
          <p:nvPr/>
        </p:nvPicPr>
        <p:blipFill>
          <a:blip r:embed="rId4"/>
          <a:srcRect t="473" b="473"/>
          <a:stretch/>
        </p:blipFill>
        <p:spPr>
          <a:xfrm>
            <a:off x="928688" y="1928814"/>
            <a:ext cx="10133322" cy="3143250"/>
          </a:xfrm>
          <a:prstGeom prst="rect">
            <a:avLst/>
          </a:prstGeom>
        </p:spPr>
      </p:pic>
      <p:sp>
        <p:nvSpPr>
          <p:cNvPr id="3" name="TextBox 2">
            <a:extLst>
              <a:ext uri="{FF2B5EF4-FFF2-40B4-BE49-F238E27FC236}">
                <a16:creationId xmlns:a16="http://schemas.microsoft.com/office/drawing/2014/main" id="{EF73D5D9-ED82-652C-A2D6-BA12B29EB0E7}"/>
              </a:ext>
            </a:extLst>
          </p:cNvPr>
          <p:cNvSpPr txBox="1"/>
          <p:nvPr/>
        </p:nvSpPr>
        <p:spPr>
          <a:xfrm>
            <a:off x="7910219" y="6460391"/>
            <a:ext cx="4553243" cy="276999"/>
          </a:xfrm>
          <a:prstGeom prst="rect">
            <a:avLst/>
          </a:prstGeom>
          <a:noFill/>
        </p:spPr>
        <p:txBody>
          <a:bodyPr wrap="square" rtlCol="0">
            <a:spAutoFit/>
          </a:bodyPr>
          <a:lstStyle/>
          <a:p>
            <a:r>
              <a:rPr lang="en-US" sz="1200" i="1" dirty="0">
                <a:latin typeface="Lato" panose="020F0502020204030203" pitchFamily="34" charset="0"/>
              </a:rPr>
              <a:t>Adapted from the Pathway to Violence, Calhoun &amp; Weston, 2003 </a:t>
            </a:r>
          </a:p>
        </p:txBody>
      </p:sp>
    </p:spTree>
    <p:custDataLst>
      <p:tags r:id="rId1"/>
    </p:custDataLst>
    <p:extLst>
      <p:ext uri="{BB962C8B-B14F-4D97-AF65-F5344CB8AC3E}">
        <p14:creationId xmlns:p14="http://schemas.microsoft.com/office/powerpoint/2010/main" val="1820626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4DD4B-ED5F-4941-170F-D6F623AD46AA}"/>
              </a:ext>
            </a:extLst>
          </p:cNvPr>
          <p:cNvSpPr>
            <a:spLocks noGrp="1"/>
          </p:cNvSpPr>
          <p:nvPr>
            <p:ph type="title"/>
          </p:nvPr>
        </p:nvSpPr>
        <p:spPr/>
        <p:txBody>
          <a:bodyPr/>
          <a:lstStyle/>
          <a:p>
            <a:endParaRPr lang="en-US" dirty="0"/>
          </a:p>
        </p:txBody>
      </p:sp>
      <p:pic>
        <p:nvPicPr>
          <p:cNvPr id="4" name="Picture 3">
            <a:extLst>
              <a:ext uri="{FF2B5EF4-FFF2-40B4-BE49-F238E27FC236}">
                <a16:creationId xmlns:a16="http://schemas.microsoft.com/office/drawing/2014/main" id="{7B77691E-87B7-B65B-6BA7-7A9414E90662}"/>
              </a:ext>
            </a:extLst>
          </p:cNvPr>
          <p:cNvPicPr>
            <a:picLocks noChangeAspect="1"/>
          </p:cNvPicPr>
          <p:nvPr/>
        </p:nvPicPr>
        <p:blipFill>
          <a:blip r:embed="rId4"/>
          <a:srcRect t="473" b="473"/>
          <a:stretch/>
        </p:blipFill>
        <p:spPr>
          <a:xfrm>
            <a:off x="928688" y="1928814"/>
            <a:ext cx="10133322" cy="3143250"/>
          </a:xfrm>
          <a:prstGeom prst="rect">
            <a:avLst/>
          </a:prstGeom>
        </p:spPr>
      </p:pic>
      <p:sp>
        <p:nvSpPr>
          <p:cNvPr id="3" name="TextBox 2">
            <a:extLst>
              <a:ext uri="{FF2B5EF4-FFF2-40B4-BE49-F238E27FC236}">
                <a16:creationId xmlns:a16="http://schemas.microsoft.com/office/drawing/2014/main" id="{F4C37C0A-AD07-001F-499C-9D0D76F5A03A}"/>
              </a:ext>
            </a:extLst>
          </p:cNvPr>
          <p:cNvSpPr txBox="1"/>
          <p:nvPr/>
        </p:nvSpPr>
        <p:spPr>
          <a:xfrm>
            <a:off x="7910219" y="6460391"/>
            <a:ext cx="4553243" cy="276999"/>
          </a:xfrm>
          <a:prstGeom prst="rect">
            <a:avLst/>
          </a:prstGeom>
          <a:noFill/>
        </p:spPr>
        <p:txBody>
          <a:bodyPr wrap="square" rtlCol="0">
            <a:spAutoFit/>
          </a:bodyPr>
          <a:lstStyle/>
          <a:p>
            <a:r>
              <a:rPr lang="en-US" sz="1200" i="1" dirty="0">
                <a:latin typeface="Lato" panose="020F0502020204030203" pitchFamily="34" charset="0"/>
              </a:rPr>
              <a:t>Adapted from the Pathway to Violence, Calhoun &amp; Weston, 2003 </a:t>
            </a:r>
          </a:p>
        </p:txBody>
      </p:sp>
    </p:spTree>
    <p:custDataLst>
      <p:tags r:id="rId1"/>
    </p:custDataLst>
    <p:extLst>
      <p:ext uri="{BB962C8B-B14F-4D97-AF65-F5344CB8AC3E}">
        <p14:creationId xmlns:p14="http://schemas.microsoft.com/office/powerpoint/2010/main" val="20669446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643</TotalTime>
  <Words>2357</Words>
  <Application>Microsoft Office PowerPoint</Application>
  <PresentationFormat>Widescreen</PresentationFormat>
  <Paragraphs>110</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Aptos</vt:lpstr>
      <vt:lpstr>Aptos Display</vt:lpstr>
      <vt:lpstr>Arial</vt:lpstr>
      <vt:lpstr>Lato</vt:lpstr>
      <vt:lpstr>Oswald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Nebraska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McKenna Schneider</dc:creator>
  <cp:lastModifiedBy>Taylor St Cin</cp:lastModifiedBy>
  <cp:revision>22</cp:revision>
  <dcterms:created xsi:type="dcterms:W3CDTF">2025-03-06T21:31:19Z</dcterms:created>
  <dcterms:modified xsi:type="dcterms:W3CDTF">2025-05-07T14:07:35Z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3B58081C-3A8D-4076-9A4B-9B39B055327C</vt:lpwstr>
  </property>
  <property fmtid="{D5CDD505-2E9C-101B-9397-08002B2CF9AE}" pid="3" name="ArticulatePath">
    <vt:lpwstr>Presentation1</vt:lpwstr>
  </property>
</Properties>
</file>